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569" r:id="rId3"/>
    <p:sldId id="587" r:id="rId4"/>
    <p:sldId id="585" r:id="rId5"/>
    <p:sldId id="570" r:id="rId6"/>
    <p:sldId id="623" r:id="rId7"/>
    <p:sldId id="586" r:id="rId8"/>
    <p:sldId id="588" r:id="rId9"/>
    <p:sldId id="624" r:id="rId10"/>
    <p:sldId id="595" r:id="rId11"/>
    <p:sldId id="607" r:id="rId12"/>
    <p:sldId id="606" r:id="rId13"/>
    <p:sldId id="599" r:id="rId14"/>
    <p:sldId id="616" r:id="rId15"/>
    <p:sldId id="551" r:id="rId16"/>
    <p:sldId id="613" r:id="rId17"/>
    <p:sldId id="614" r:id="rId18"/>
    <p:sldId id="611" r:id="rId19"/>
    <p:sldId id="571" r:id="rId20"/>
    <p:sldId id="572" r:id="rId21"/>
    <p:sldId id="612" r:id="rId22"/>
    <p:sldId id="573" r:id="rId23"/>
    <p:sldId id="574" r:id="rId24"/>
    <p:sldId id="560" r:id="rId25"/>
    <p:sldId id="620" r:id="rId26"/>
    <p:sldId id="561" r:id="rId27"/>
    <p:sldId id="568" r:id="rId28"/>
    <p:sldId id="567" r:id="rId29"/>
    <p:sldId id="615" r:id="rId30"/>
    <p:sldId id="625" r:id="rId31"/>
    <p:sldId id="627" r:id="rId32"/>
    <p:sldId id="563" r:id="rId33"/>
    <p:sldId id="564" r:id="rId34"/>
    <p:sldId id="565" r:id="rId35"/>
    <p:sldId id="566" r:id="rId36"/>
    <p:sldId id="621" r:id="rId37"/>
    <p:sldId id="576" r:id="rId38"/>
    <p:sldId id="578" r:id="rId39"/>
    <p:sldId id="577" r:id="rId40"/>
    <p:sldId id="580" r:id="rId41"/>
    <p:sldId id="581" r:id="rId42"/>
    <p:sldId id="582" r:id="rId43"/>
    <p:sldId id="583" r:id="rId44"/>
    <p:sldId id="584" r:id="rId45"/>
    <p:sldId id="618"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faultuser" initials="JiM" lastIdx="3" clrIdx="0"/>
  <p:cmAuthor id="1" name="JFM" initials="JFM" lastIdx="1" clrIdx="1"/>
  <p:cmAuthor id="2" name="Ferrarese, Robert (FAA)" initials="FR(" lastIdx="4" clrIdx="2">
    <p:extLst>
      <p:ext uri="{19B8F6BF-5375-455C-9EA6-DF929625EA0E}">
        <p15:presenceInfo xmlns:p15="http://schemas.microsoft.com/office/powerpoint/2012/main" userId="S-1-5-21-3215564045-1863808890-1157122868-1954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16" autoAdjust="0"/>
    <p:restoredTop sz="83645" autoAdjust="0"/>
  </p:normalViewPr>
  <p:slideViewPr>
    <p:cSldViewPr>
      <p:cViewPr varScale="1">
        <p:scale>
          <a:sx n="67" d="100"/>
          <a:sy n="67" d="100"/>
        </p:scale>
        <p:origin x="662" y="58"/>
      </p:cViewPr>
      <p:guideLst>
        <p:guide orient="horz" pos="2160"/>
        <p:guide pos="2880"/>
      </p:guideLst>
    </p:cSldViewPr>
  </p:slideViewPr>
  <p:notesTextViewPr>
    <p:cViewPr>
      <p:scale>
        <a:sx n="1" d="1"/>
        <a:sy n="1" d="1"/>
      </p:scale>
      <p:origin x="0" y="0"/>
    </p:cViewPr>
  </p:notesTextViewPr>
  <p:sorterViewPr>
    <p:cViewPr>
      <p:scale>
        <a:sx n="100" d="100"/>
        <a:sy n="100" d="100"/>
      </p:scale>
      <p:origin x="0" y="-8741"/>
    </p:cViewPr>
  </p:sorterViewPr>
  <p:notesViewPr>
    <p:cSldViewPr>
      <p:cViewPr>
        <p:scale>
          <a:sx n="110" d="100"/>
          <a:sy n="110" d="100"/>
        </p:scale>
        <p:origin x="2574" y="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F0A8C-5029-4760-8492-3779C34FB97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4E9AC8CC-FB7B-4A6E-B2C8-E1B77918A148}">
      <dgm:prSet phldrT="[Text]"/>
      <dgm:spPr/>
      <dgm:t>
        <a:bodyPr/>
        <a:lstStyle/>
        <a:p>
          <a:r>
            <a:rPr lang="en-US" dirty="0" smtClean="0">
              <a:latin typeface="Calibri" panose="020F0502020204030204" pitchFamily="34" charset="0"/>
              <a:cs typeface="Calibri" panose="020F0502020204030204" pitchFamily="34" charset="0"/>
            </a:rPr>
            <a:t>Volume</a:t>
          </a:r>
          <a:endParaRPr lang="en-US" dirty="0">
            <a:latin typeface="Calibri" panose="020F0502020204030204" pitchFamily="34" charset="0"/>
            <a:cs typeface="Calibri" panose="020F0502020204030204" pitchFamily="34" charset="0"/>
          </a:endParaRPr>
        </a:p>
      </dgm:t>
    </dgm:pt>
    <dgm:pt modelId="{C00F94B6-107E-471C-821A-46784B3262A3}" type="parTrans" cxnId="{B5561DBE-0C50-40DB-BF37-1394AF0243A9}">
      <dgm:prSet/>
      <dgm:spPr/>
      <dgm:t>
        <a:bodyPr/>
        <a:lstStyle/>
        <a:p>
          <a:endParaRPr lang="en-US"/>
        </a:p>
      </dgm:t>
    </dgm:pt>
    <dgm:pt modelId="{686FCFE2-BCA8-452F-9C42-05B8E82C627E}" type="sibTrans" cxnId="{B5561DBE-0C50-40DB-BF37-1394AF0243A9}">
      <dgm:prSet/>
      <dgm:spPr/>
      <dgm:t>
        <a:bodyPr/>
        <a:lstStyle/>
        <a:p>
          <a:endParaRPr lang="en-US"/>
        </a:p>
      </dgm:t>
    </dgm:pt>
    <dgm:pt modelId="{49E4A9DF-EA09-47A2-A70E-81803EBC8015}">
      <dgm:prSet phldrT="[Text]"/>
      <dgm:spPr/>
      <dgm:t>
        <a:bodyPr/>
        <a:lstStyle/>
        <a:p>
          <a:r>
            <a:rPr lang="en-US" dirty="0" smtClean="0">
              <a:latin typeface="Calibri" panose="020F0502020204030204" pitchFamily="34" charset="0"/>
              <a:cs typeface="Calibri" panose="020F0502020204030204" pitchFamily="34" charset="0"/>
            </a:rPr>
            <a:t>Pace</a:t>
          </a:r>
          <a:endParaRPr lang="en-US" dirty="0">
            <a:latin typeface="Calibri" panose="020F0502020204030204" pitchFamily="34" charset="0"/>
            <a:cs typeface="Calibri" panose="020F0502020204030204" pitchFamily="34" charset="0"/>
          </a:endParaRPr>
        </a:p>
      </dgm:t>
    </dgm:pt>
    <dgm:pt modelId="{61315487-A557-4315-9ED4-3239B02EECE1}" type="parTrans" cxnId="{862C05D4-FCD8-419D-8F55-9AD1EBF804F5}">
      <dgm:prSet/>
      <dgm:spPr/>
      <dgm:t>
        <a:bodyPr/>
        <a:lstStyle/>
        <a:p>
          <a:endParaRPr lang="en-US"/>
        </a:p>
      </dgm:t>
    </dgm:pt>
    <dgm:pt modelId="{E25AD480-6669-4A69-9762-15D84D0C8EAA}" type="sibTrans" cxnId="{862C05D4-FCD8-419D-8F55-9AD1EBF804F5}">
      <dgm:prSet/>
      <dgm:spPr/>
      <dgm:t>
        <a:bodyPr/>
        <a:lstStyle/>
        <a:p>
          <a:endParaRPr lang="en-US"/>
        </a:p>
      </dgm:t>
    </dgm:pt>
    <dgm:pt modelId="{BC96DC07-F23C-456F-AE02-BED48839DCBF}" type="pres">
      <dgm:prSet presAssocID="{1A4F0A8C-5029-4760-8492-3779C34FB97F}" presName="Name0" presStyleCnt="0">
        <dgm:presLayoutVars>
          <dgm:dir/>
          <dgm:animLvl val="lvl"/>
          <dgm:resizeHandles/>
        </dgm:presLayoutVars>
      </dgm:prSet>
      <dgm:spPr/>
      <dgm:t>
        <a:bodyPr/>
        <a:lstStyle/>
        <a:p>
          <a:endParaRPr lang="en-US"/>
        </a:p>
      </dgm:t>
    </dgm:pt>
    <dgm:pt modelId="{2BA8847F-6456-4A1B-9F2B-7EA446D66171}" type="pres">
      <dgm:prSet presAssocID="{4E9AC8CC-FB7B-4A6E-B2C8-E1B77918A148}" presName="linNode" presStyleCnt="0"/>
      <dgm:spPr/>
    </dgm:pt>
    <dgm:pt modelId="{6174CDB8-7B7F-4FEC-A4F5-75A8FAC080ED}" type="pres">
      <dgm:prSet presAssocID="{4E9AC8CC-FB7B-4A6E-B2C8-E1B77918A148}" presName="parentShp" presStyleLbl="node1" presStyleIdx="0" presStyleCnt="2">
        <dgm:presLayoutVars>
          <dgm:bulletEnabled val="1"/>
        </dgm:presLayoutVars>
      </dgm:prSet>
      <dgm:spPr/>
      <dgm:t>
        <a:bodyPr/>
        <a:lstStyle/>
        <a:p>
          <a:endParaRPr lang="en-US"/>
        </a:p>
      </dgm:t>
    </dgm:pt>
    <dgm:pt modelId="{AD13E682-57E0-4496-9574-95201A8F0602}" type="pres">
      <dgm:prSet presAssocID="{4E9AC8CC-FB7B-4A6E-B2C8-E1B77918A148}" presName="childShp" presStyleLbl="bgAccFollowNode1" presStyleIdx="0" presStyleCnt="2">
        <dgm:presLayoutVars>
          <dgm:bulletEnabled val="1"/>
        </dgm:presLayoutVars>
      </dgm:prSet>
      <dgm:spPr/>
      <dgm:t>
        <a:bodyPr/>
        <a:lstStyle/>
        <a:p>
          <a:endParaRPr lang="en-US"/>
        </a:p>
      </dgm:t>
    </dgm:pt>
    <dgm:pt modelId="{07206CB2-59E5-4699-ADA2-690256E6208C}" type="pres">
      <dgm:prSet presAssocID="{686FCFE2-BCA8-452F-9C42-05B8E82C627E}" presName="spacing" presStyleCnt="0"/>
      <dgm:spPr/>
    </dgm:pt>
    <dgm:pt modelId="{64298896-850B-4470-B1AA-AAD05D040526}" type="pres">
      <dgm:prSet presAssocID="{49E4A9DF-EA09-47A2-A70E-81803EBC8015}" presName="linNode" presStyleCnt="0"/>
      <dgm:spPr/>
    </dgm:pt>
    <dgm:pt modelId="{C8C5D22C-0CFB-4895-9808-4B9ADDF3B72E}" type="pres">
      <dgm:prSet presAssocID="{49E4A9DF-EA09-47A2-A70E-81803EBC8015}" presName="parentShp" presStyleLbl="node1" presStyleIdx="1" presStyleCnt="2">
        <dgm:presLayoutVars>
          <dgm:bulletEnabled val="1"/>
        </dgm:presLayoutVars>
      </dgm:prSet>
      <dgm:spPr/>
      <dgm:t>
        <a:bodyPr/>
        <a:lstStyle/>
        <a:p>
          <a:endParaRPr lang="en-US"/>
        </a:p>
      </dgm:t>
    </dgm:pt>
    <dgm:pt modelId="{5CB12A18-1E7E-442B-8B4B-9F7ECA8C53C2}" type="pres">
      <dgm:prSet presAssocID="{49E4A9DF-EA09-47A2-A70E-81803EBC8015}" presName="childShp" presStyleLbl="bgAccFollowNode1" presStyleIdx="1" presStyleCnt="2">
        <dgm:presLayoutVars>
          <dgm:bulletEnabled val="1"/>
        </dgm:presLayoutVars>
      </dgm:prSet>
      <dgm:spPr/>
      <dgm:t>
        <a:bodyPr/>
        <a:lstStyle/>
        <a:p>
          <a:endParaRPr lang="en-US"/>
        </a:p>
      </dgm:t>
    </dgm:pt>
  </dgm:ptLst>
  <dgm:cxnLst>
    <dgm:cxn modelId="{465AB8AF-5F28-4F69-82B0-75AA0EB519E7}" type="presOf" srcId="{4E9AC8CC-FB7B-4A6E-B2C8-E1B77918A148}" destId="{6174CDB8-7B7F-4FEC-A4F5-75A8FAC080ED}" srcOrd="0" destOrd="0" presId="urn:microsoft.com/office/officeart/2005/8/layout/vList6"/>
    <dgm:cxn modelId="{05DA260C-EFB1-4626-980E-FACDBF85B3CA}" type="presOf" srcId="{1A4F0A8C-5029-4760-8492-3779C34FB97F}" destId="{BC96DC07-F23C-456F-AE02-BED48839DCBF}" srcOrd="0" destOrd="0" presId="urn:microsoft.com/office/officeart/2005/8/layout/vList6"/>
    <dgm:cxn modelId="{B5561DBE-0C50-40DB-BF37-1394AF0243A9}" srcId="{1A4F0A8C-5029-4760-8492-3779C34FB97F}" destId="{4E9AC8CC-FB7B-4A6E-B2C8-E1B77918A148}" srcOrd="0" destOrd="0" parTransId="{C00F94B6-107E-471C-821A-46784B3262A3}" sibTransId="{686FCFE2-BCA8-452F-9C42-05B8E82C627E}"/>
    <dgm:cxn modelId="{862C05D4-FCD8-419D-8F55-9AD1EBF804F5}" srcId="{1A4F0A8C-5029-4760-8492-3779C34FB97F}" destId="{49E4A9DF-EA09-47A2-A70E-81803EBC8015}" srcOrd="1" destOrd="0" parTransId="{61315487-A557-4315-9ED4-3239B02EECE1}" sibTransId="{E25AD480-6669-4A69-9762-15D84D0C8EAA}"/>
    <dgm:cxn modelId="{70ABDB3B-A781-4CC7-A26E-DD3A5798C4CB}" type="presOf" srcId="{49E4A9DF-EA09-47A2-A70E-81803EBC8015}" destId="{C8C5D22C-0CFB-4895-9808-4B9ADDF3B72E}" srcOrd="0" destOrd="0" presId="urn:microsoft.com/office/officeart/2005/8/layout/vList6"/>
    <dgm:cxn modelId="{C945D58A-C4F4-45A7-A20E-A61D9A0C5D45}" type="presParOf" srcId="{BC96DC07-F23C-456F-AE02-BED48839DCBF}" destId="{2BA8847F-6456-4A1B-9F2B-7EA446D66171}" srcOrd="0" destOrd="0" presId="urn:microsoft.com/office/officeart/2005/8/layout/vList6"/>
    <dgm:cxn modelId="{EB8A869B-A0F9-470F-A67E-25303A3AB793}" type="presParOf" srcId="{2BA8847F-6456-4A1B-9F2B-7EA446D66171}" destId="{6174CDB8-7B7F-4FEC-A4F5-75A8FAC080ED}" srcOrd="0" destOrd="0" presId="urn:microsoft.com/office/officeart/2005/8/layout/vList6"/>
    <dgm:cxn modelId="{2354C24A-0C34-4C59-8220-69DCC6A16A72}" type="presParOf" srcId="{2BA8847F-6456-4A1B-9F2B-7EA446D66171}" destId="{AD13E682-57E0-4496-9574-95201A8F0602}" srcOrd="1" destOrd="0" presId="urn:microsoft.com/office/officeart/2005/8/layout/vList6"/>
    <dgm:cxn modelId="{794CBD38-6788-4545-8AE5-F31E91485199}" type="presParOf" srcId="{BC96DC07-F23C-456F-AE02-BED48839DCBF}" destId="{07206CB2-59E5-4699-ADA2-690256E6208C}" srcOrd="1" destOrd="0" presId="urn:microsoft.com/office/officeart/2005/8/layout/vList6"/>
    <dgm:cxn modelId="{65AB1FBE-740E-4B9F-9AB7-DDECCE6F094D}" type="presParOf" srcId="{BC96DC07-F23C-456F-AE02-BED48839DCBF}" destId="{64298896-850B-4470-B1AA-AAD05D040526}" srcOrd="2" destOrd="0" presId="urn:microsoft.com/office/officeart/2005/8/layout/vList6"/>
    <dgm:cxn modelId="{630D4376-8666-4027-B15D-7DE9BA9B4E69}" type="presParOf" srcId="{64298896-850B-4470-B1AA-AAD05D040526}" destId="{C8C5D22C-0CFB-4895-9808-4B9ADDF3B72E}" srcOrd="0" destOrd="0" presId="urn:microsoft.com/office/officeart/2005/8/layout/vList6"/>
    <dgm:cxn modelId="{261CC42A-9133-4F97-A8F1-A5392F277C73}" type="presParOf" srcId="{64298896-850B-4470-B1AA-AAD05D040526}" destId="{5CB12A18-1E7E-442B-8B4B-9F7ECA8C53C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04BE3-ADCC-4225-8AC7-F6120197356C}"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62AF0DED-96B2-42AD-94E8-DE0E226192AF}">
      <dgm:prSet phldrT="[Text]" custT="1"/>
      <dgm:spPr/>
      <dgm:t>
        <a:bodyPr/>
        <a:lstStyle/>
        <a:p>
          <a:r>
            <a:rPr lang="en-US" sz="2000" b="1" dirty="0" smtClean="0">
              <a:latin typeface="Calibri" panose="020F0502020204030204" pitchFamily="34" charset="0"/>
              <a:cs typeface="Calibri" panose="020F0502020204030204" pitchFamily="34" charset="0"/>
            </a:rPr>
            <a:t>The New Aviation Community</a:t>
          </a:r>
          <a:endParaRPr lang="en-US" sz="2000" b="1" dirty="0">
            <a:latin typeface="Calibri" panose="020F0502020204030204" pitchFamily="34" charset="0"/>
            <a:cs typeface="Calibri" panose="020F0502020204030204" pitchFamily="34" charset="0"/>
          </a:endParaRPr>
        </a:p>
      </dgm:t>
    </dgm:pt>
    <dgm:pt modelId="{89767277-6085-4FD6-94EC-F21755AD13E1}" type="parTrans" cxnId="{E3A562C7-D2FA-4E2E-BE8B-49BE73EBF887}">
      <dgm:prSet/>
      <dgm:spPr/>
      <dgm:t>
        <a:bodyPr/>
        <a:lstStyle/>
        <a:p>
          <a:endParaRPr lang="en-US"/>
        </a:p>
      </dgm:t>
    </dgm:pt>
    <dgm:pt modelId="{A138B69D-7B96-443B-921A-DE66B10FC23D}" type="sibTrans" cxnId="{E3A562C7-D2FA-4E2E-BE8B-49BE73EBF887}">
      <dgm:prSet/>
      <dgm:spPr/>
      <dgm:t>
        <a:bodyPr/>
        <a:lstStyle/>
        <a:p>
          <a:endParaRPr lang="en-US"/>
        </a:p>
      </dgm:t>
    </dgm:pt>
    <dgm:pt modelId="{640E216A-121C-49DD-80A5-311545ACFEAE}">
      <dgm:prSet phldrT="[Text]"/>
      <dgm:spPr/>
      <dgm:t>
        <a:bodyPr/>
        <a:lstStyle/>
        <a:p>
          <a:r>
            <a:rPr lang="en-US" b="1" dirty="0" smtClean="0">
              <a:latin typeface="Calibri" panose="020F0502020204030204" pitchFamily="34" charset="0"/>
              <a:cs typeface="Calibri" panose="020F0502020204030204" pitchFamily="34" charset="0"/>
            </a:rPr>
            <a:t>New to the Safety Culture</a:t>
          </a:r>
          <a:endParaRPr lang="en-US" b="1" dirty="0">
            <a:latin typeface="Calibri" panose="020F0502020204030204" pitchFamily="34" charset="0"/>
            <a:cs typeface="Calibri" panose="020F0502020204030204" pitchFamily="34" charset="0"/>
          </a:endParaRPr>
        </a:p>
      </dgm:t>
    </dgm:pt>
    <dgm:pt modelId="{488219B7-661A-4605-9E6E-6963D5DE16C9}" type="parTrans" cxnId="{4EA7BDA9-3D77-4447-9571-D96F053D3673}">
      <dgm:prSet/>
      <dgm:spPr/>
      <dgm:t>
        <a:bodyPr/>
        <a:lstStyle/>
        <a:p>
          <a:endParaRPr lang="en-US"/>
        </a:p>
      </dgm:t>
    </dgm:pt>
    <dgm:pt modelId="{6F3904A8-DC98-4255-8A59-8028B1790D1A}" type="sibTrans" cxnId="{4EA7BDA9-3D77-4447-9571-D96F053D3673}">
      <dgm:prSet/>
      <dgm:spPr/>
      <dgm:t>
        <a:bodyPr/>
        <a:lstStyle/>
        <a:p>
          <a:endParaRPr lang="en-US"/>
        </a:p>
      </dgm:t>
    </dgm:pt>
    <dgm:pt modelId="{2C0AD038-FA97-4267-A386-74175FAFA599}">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latin typeface="Calibri" panose="020F0502020204030204" pitchFamily="34" charset="0"/>
              <a:cs typeface="Calibri" panose="020F0502020204030204" pitchFamily="34" charset="0"/>
            </a:rPr>
            <a:t>Array of Interests</a:t>
          </a:r>
        </a:p>
        <a:p>
          <a:pPr lvl="0" defTabSz="622300">
            <a:lnSpc>
              <a:spcPct val="90000"/>
            </a:lnSpc>
            <a:spcBef>
              <a:spcPct val="0"/>
            </a:spcBef>
            <a:spcAft>
              <a:spcPct val="35000"/>
            </a:spcAft>
          </a:pPr>
          <a:r>
            <a:rPr lang="en-US" b="1" dirty="0" smtClean="0">
              <a:latin typeface="Calibri" panose="020F0502020204030204" pitchFamily="34" charset="0"/>
              <a:cs typeface="Calibri" panose="020F0502020204030204" pitchFamily="34" charset="0"/>
            </a:rPr>
            <a:t>Diverse</a:t>
          </a:r>
          <a:endParaRPr lang="en-US" b="1" dirty="0">
            <a:latin typeface="Calibri" panose="020F0502020204030204" pitchFamily="34" charset="0"/>
            <a:cs typeface="Calibri" panose="020F0502020204030204" pitchFamily="34" charset="0"/>
          </a:endParaRPr>
        </a:p>
      </dgm:t>
    </dgm:pt>
    <dgm:pt modelId="{BAA1BC6B-0F53-4374-BFFE-FC3A85584402}" type="parTrans" cxnId="{ED24F137-DA53-48BE-8A1D-9ED5A1E7F55F}">
      <dgm:prSet/>
      <dgm:spPr/>
      <dgm:t>
        <a:bodyPr/>
        <a:lstStyle/>
        <a:p>
          <a:endParaRPr lang="en-US"/>
        </a:p>
      </dgm:t>
    </dgm:pt>
    <dgm:pt modelId="{9D5E4551-EEC7-43A6-A8E3-DA1C94D535D0}" type="sibTrans" cxnId="{ED24F137-DA53-48BE-8A1D-9ED5A1E7F55F}">
      <dgm:prSet/>
      <dgm:spPr/>
      <dgm:t>
        <a:bodyPr/>
        <a:lstStyle/>
        <a:p>
          <a:endParaRPr lang="en-US"/>
        </a:p>
      </dgm:t>
    </dgm:pt>
    <dgm:pt modelId="{1743C42E-687D-412D-BFEC-8F66646F1160}">
      <dgm:prSet phldrT="[Text]"/>
      <dgm:spPr/>
      <dgm:t>
        <a:bodyPr/>
        <a:lstStyle/>
        <a:p>
          <a:r>
            <a:rPr lang="en-US" b="1" dirty="0" smtClean="0">
              <a:latin typeface="Calibri" panose="020F0502020204030204" pitchFamily="34" charset="0"/>
              <a:cs typeface="Calibri" panose="020F0502020204030204" pitchFamily="34" charset="0"/>
            </a:rPr>
            <a:t>High Volume of Users</a:t>
          </a:r>
          <a:endParaRPr lang="en-US" b="1" dirty="0">
            <a:latin typeface="Calibri" panose="020F0502020204030204" pitchFamily="34" charset="0"/>
            <a:cs typeface="Calibri" panose="020F0502020204030204" pitchFamily="34" charset="0"/>
          </a:endParaRPr>
        </a:p>
      </dgm:t>
    </dgm:pt>
    <dgm:pt modelId="{1FFB67F0-1649-489F-AF02-5BCB551FBCD1}" type="parTrans" cxnId="{CA9486F1-5E46-466C-BCF3-0B20378D9D4E}">
      <dgm:prSet/>
      <dgm:spPr/>
      <dgm:t>
        <a:bodyPr/>
        <a:lstStyle/>
        <a:p>
          <a:endParaRPr lang="en-US"/>
        </a:p>
      </dgm:t>
    </dgm:pt>
    <dgm:pt modelId="{612AFB34-D8B6-470E-9380-353178A162A3}" type="sibTrans" cxnId="{CA9486F1-5E46-466C-BCF3-0B20378D9D4E}">
      <dgm:prSet/>
      <dgm:spPr/>
      <dgm:t>
        <a:bodyPr/>
        <a:lstStyle/>
        <a:p>
          <a:endParaRPr lang="en-US"/>
        </a:p>
      </dgm:t>
    </dgm:pt>
    <dgm:pt modelId="{E5A60581-2FED-46AD-ADBC-7CBE4FF077E6}">
      <dgm:prSet phldrT="[Text]"/>
      <dgm:spPr/>
      <dgm:t>
        <a:bodyPr/>
        <a:lstStyle/>
        <a:p>
          <a:r>
            <a:rPr lang="en-US" b="1" dirty="0" smtClean="0">
              <a:latin typeface="Calibri" panose="020F0502020204030204" pitchFamily="34" charset="0"/>
              <a:cs typeface="Calibri" panose="020F0502020204030204" pitchFamily="34" charset="0"/>
            </a:rPr>
            <a:t>Not Familiar with Common Practices</a:t>
          </a:r>
          <a:endParaRPr lang="en-US" b="1" dirty="0">
            <a:latin typeface="Calibri" panose="020F0502020204030204" pitchFamily="34" charset="0"/>
            <a:cs typeface="Calibri" panose="020F0502020204030204" pitchFamily="34" charset="0"/>
          </a:endParaRPr>
        </a:p>
      </dgm:t>
    </dgm:pt>
    <dgm:pt modelId="{7B05EE21-2147-4A51-A580-22C5CB13F442}" type="parTrans" cxnId="{6B4E5636-4184-4B4E-BB19-21520530094B}">
      <dgm:prSet/>
      <dgm:spPr/>
      <dgm:t>
        <a:bodyPr/>
        <a:lstStyle/>
        <a:p>
          <a:endParaRPr lang="en-US"/>
        </a:p>
      </dgm:t>
    </dgm:pt>
    <dgm:pt modelId="{FEF7B375-79A3-4E60-880C-05291DC8DC4C}" type="sibTrans" cxnId="{6B4E5636-4184-4B4E-BB19-21520530094B}">
      <dgm:prSet/>
      <dgm:spPr/>
      <dgm:t>
        <a:bodyPr/>
        <a:lstStyle/>
        <a:p>
          <a:endParaRPr lang="en-US"/>
        </a:p>
      </dgm:t>
    </dgm:pt>
    <dgm:pt modelId="{FEDF75E8-E94D-4E9E-9F0C-33272690817D}" type="pres">
      <dgm:prSet presAssocID="{B5D04BE3-ADCC-4225-8AC7-F6120197356C}" presName="Name0" presStyleCnt="0">
        <dgm:presLayoutVars>
          <dgm:chMax val="1"/>
          <dgm:dir/>
          <dgm:animLvl val="ctr"/>
          <dgm:resizeHandles val="exact"/>
        </dgm:presLayoutVars>
      </dgm:prSet>
      <dgm:spPr/>
      <dgm:t>
        <a:bodyPr/>
        <a:lstStyle/>
        <a:p>
          <a:endParaRPr lang="en-US"/>
        </a:p>
      </dgm:t>
    </dgm:pt>
    <dgm:pt modelId="{7CE6A3FA-C01D-41F5-81A0-A9C45508D2EC}" type="pres">
      <dgm:prSet presAssocID="{62AF0DED-96B2-42AD-94E8-DE0E226192AF}" presName="centerShape" presStyleLbl="node0" presStyleIdx="0" presStyleCnt="1" custScaleX="121000" custScaleY="121000"/>
      <dgm:spPr/>
      <dgm:t>
        <a:bodyPr/>
        <a:lstStyle/>
        <a:p>
          <a:endParaRPr lang="en-US"/>
        </a:p>
      </dgm:t>
    </dgm:pt>
    <dgm:pt modelId="{595B01A4-289A-4D7D-AEBB-CC7A524C5B75}" type="pres">
      <dgm:prSet presAssocID="{640E216A-121C-49DD-80A5-311545ACFEAE}" presName="node" presStyleLbl="node1" presStyleIdx="0" presStyleCnt="4">
        <dgm:presLayoutVars>
          <dgm:bulletEnabled val="1"/>
        </dgm:presLayoutVars>
      </dgm:prSet>
      <dgm:spPr/>
      <dgm:t>
        <a:bodyPr/>
        <a:lstStyle/>
        <a:p>
          <a:endParaRPr lang="en-US"/>
        </a:p>
      </dgm:t>
    </dgm:pt>
    <dgm:pt modelId="{2FF56A81-DBE3-414F-80FD-1D3B64700766}" type="pres">
      <dgm:prSet presAssocID="{640E216A-121C-49DD-80A5-311545ACFEAE}" presName="dummy" presStyleCnt="0"/>
      <dgm:spPr/>
    </dgm:pt>
    <dgm:pt modelId="{197DA07C-E584-4413-A67F-224FA29DE721}" type="pres">
      <dgm:prSet presAssocID="{6F3904A8-DC98-4255-8A59-8028B1790D1A}" presName="sibTrans" presStyleLbl="sibTrans2D1" presStyleIdx="0" presStyleCnt="4"/>
      <dgm:spPr/>
      <dgm:t>
        <a:bodyPr/>
        <a:lstStyle/>
        <a:p>
          <a:endParaRPr lang="en-US"/>
        </a:p>
      </dgm:t>
    </dgm:pt>
    <dgm:pt modelId="{DD7A03BE-10D3-498B-98AF-43DB2BAB7C7A}" type="pres">
      <dgm:prSet presAssocID="{2C0AD038-FA97-4267-A386-74175FAFA599}" presName="node" presStyleLbl="node1" presStyleIdx="1" presStyleCnt="4">
        <dgm:presLayoutVars>
          <dgm:bulletEnabled val="1"/>
        </dgm:presLayoutVars>
      </dgm:prSet>
      <dgm:spPr/>
      <dgm:t>
        <a:bodyPr/>
        <a:lstStyle/>
        <a:p>
          <a:endParaRPr lang="en-US"/>
        </a:p>
      </dgm:t>
    </dgm:pt>
    <dgm:pt modelId="{53672DB7-093C-4C81-9E8C-CD5F3CB2A6A4}" type="pres">
      <dgm:prSet presAssocID="{2C0AD038-FA97-4267-A386-74175FAFA599}" presName="dummy" presStyleCnt="0"/>
      <dgm:spPr/>
    </dgm:pt>
    <dgm:pt modelId="{BDD88AA6-A6CA-40FF-8393-AD38833565AC}" type="pres">
      <dgm:prSet presAssocID="{9D5E4551-EEC7-43A6-A8E3-DA1C94D535D0}" presName="sibTrans" presStyleLbl="sibTrans2D1" presStyleIdx="1" presStyleCnt="4"/>
      <dgm:spPr/>
      <dgm:t>
        <a:bodyPr/>
        <a:lstStyle/>
        <a:p>
          <a:endParaRPr lang="en-US"/>
        </a:p>
      </dgm:t>
    </dgm:pt>
    <dgm:pt modelId="{A4AFFAC6-336A-438B-AFF0-AF656A64AA15}" type="pres">
      <dgm:prSet presAssocID="{1743C42E-687D-412D-BFEC-8F66646F1160}" presName="node" presStyleLbl="node1" presStyleIdx="2" presStyleCnt="4">
        <dgm:presLayoutVars>
          <dgm:bulletEnabled val="1"/>
        </dgm:presLayoutVars>
      </dgm:prSet>
      <dgm:spPr/>
      <dgm:t>
        <a:bodyPr/>
        <a:lstStyle/>
        <a:p>
          <a:endParaRPr lang="en-US"/>
        </a:p>
      </dgm:t>
    </dgm:pt>
    <dgm:pt modelId="{6B41346C-25D5-4C37-B591-43B55A240590}" type="pres">
      <dgm:prSet presAssocID="{1743C42E-687D-412D-BFEC-8F66646F1160}" presName="dummy" presStyleCnt="0"/>
      <dgm:spPr/>
    </dgm:pt>
    <dgm:pt modelId="{E884DFBA-8FD6-46A1-B8E2-DBE1B760D4C6}" type="pres">
      <dgm:prSet presAssocID="{612AFB34-D8B6-470E-9380-353178A162A3}" presName="sibTrans" presStyleLbl="sibTrans2D1" presStyleIdx="2" presStyleCnt="4"/>
      <dgm:spPr/>
      <dgm:t>
        <a:bodyPr/>
        <a:lstStyle/>
        <a:p>
          <a:endParaRPr lang="en-US"/>
        </a:p>
      </dgm:t>
    </dgm:pt>
    <dgm:pt modelId="{9960A7B0-5FFC-4F31-9B6D-1FACDE9EAD75}" type="pres">
      <dgm:prSet presAssocID="{E5A60581-2FED-46AD-ADBC-7CBE4FF077E6}" presName="node" presStyleLbl="node1" presStyleIdx="3" presStyleCnt="4">
        <dgm:presLayoutVars>
          <dgm:bulletEnabled val="1"/>
        </dgm:presLayoutVars>
      </dgm:prSet>
      <dgm:spPr/>
      <dgm:t>
        <a:bodyPr/>
        <a:lstStyle/>
        <a:p>
          <a:endParaRPr lang="en-US"/>
        </a:p>
      </dgm:t>
    </dgm:pt>
    <dgm:pt modelId="{12EE5921-AD06-4BC1-A37C-5D568CA97A3F}" type="pres">
      <dgm:prSet presAssocID="{E5A60581-2FED-46AD-ADBC-7CBE4FF077E6}" presName="dummy" presStyleCnt="0"/>
      <dgm:spPr/>
    </dgm:pt>
    <dgm:pt modelId="{8A293D34-6C8F-47B7-AFDC-CA24CD46A0AD}" type="pres">
      <dgm:prSet presAssocID="{FEF7B375-79A3-4E60-880C-05291DC8DC4C}" presName="sibTrans" presStyleLbl="sibTrans2D1" presStyleIdx="3" presStyleCnt="4"/>
      <dgm:spPr/>
      <dgm:t>
        <a:bodyPr/>
        <a:lstStyle/>
        <a:p>
          <a:endParaRPr lang="en-US"/>
        </a:p>
      </dgm:t>
    </dgm:pt>
  </dgm:ptLst>
  <dgm:cxnLst>
    <dgm:cxn modelId="{AC991E09-3302-F541-8DC1-A51413BBDAA7}" type="presOf" srcId="{1743C42E-687D-412D-BFEC-8F66646F1160}" destId="{A4AFFAC6-336A-438B-AFF0-AF656A64AA15}" srcOrd="0" destOrd="0" presId="urn:microsoft.com/office/officeart/2005/8/layout/radial6"/>
    <dgm:cxn modelId="{ACD60529-F5EF-604A-B286-4D8FA97FC864}" type="presOf" srcId="{9D5E4551-EEC7-43A6-A8E3-DA1C94D535D0}" destId="{BDD88AA6-A6CA-40FF-8393-AD38833565AC}" srcOrd="0" destOrd="0" presId="urn:microsoft.com/office/officeart/2005/8/layout/radial6"/>
    <dgm:cxn modelId="{ED24F137-DA53-48BE-8A1D-9ED5A1E7F55F}" srcId="{62AF0DED-96B2-42AD-94E8-DE0E226192AF}" destId="{2C0AD038-FA97-4267-A386-74175FAFA599}" srcOrd="1" destOrd="0" parTransId="{BAA1BC6B-0F53-4374-BFFE-FC3A85584402}" sibTransId="{9D5E4551-EEC7-43A6-A8E3-DA1C94D535D0}"/>
    <dgm:cxn modelId="{4EA7BDA9-3D77-4447-9571-D96F053D3673}" srcId="{62AF0DED-96B2-42AD-94E8-DE0E226192AF}" destId="{640E216A-121C-49DD-80A5-311545ACFEAE}" srcOrd="0" destOrd="0" parTransId="{488219B7-661A-4605-9E6E-6963D5DE16C9}" sibTransId="{6F3904A8-DC98-4255-8A59-8028B1790D1A}"/>
    <dgm:cxn modelId="{CA9486F1-5E46-466C-BCF3-0B20378D9D4E}" srcId="{62AF0DED-96B2-42AD-94E8-DE0E226192AF}" destId="{1743C42E-687D-412D-BFEC-8F66646F1160}" srcOrd="2" destOrd="0" parTransId="{1FFB67F0-1649-489F-AF02-5BCB551FBCD1}" sibTransId="{612AFB34-D8B6-470E-9380-353178A162A3}"/>
    <dgm:cxn modelId="{B6C30705-A51D-5B4A-8026-8DCE64746E63}" type="presOf" srcId="{E5A60581-2FED-46AD-ADBC-7CBE4FF077E6}" destId="{9960A7B0-5FFC-4F31-9B6D-1FACDE9EAD75}" srcOrd="0" destOrd="0" presId="urn:microsoft.com/office/officeart/2005/8/layout/radial6"/>
    <dgm:cxn modelId="{F658EE08-941B-2E4B-B72C-F438906F9CB2}" type="presOf" srcId="{FEF7B375-79A3-4E60-880C-05291DC8DC4C}" destId="{8A293D34-6C8F-47B7-AFDC-CA24CD46A0AD}" srcOrd="0" destOrd="0" presId="urn:microsoft.com/office/officeart/2005/8/layout/radial6"/>
    <dgm:cxn modelId="{289E2D00-3221-344E-BAFA-561DE86D1866}" type="presOf" srcId="{B5D04BE3-ADCC-4225-8AC7-F6120197356C}" destId="{FEDF75E8-E94D-4E9E-9F0C-33272690817D}" srcOrd="0" destOrd="0" presId="urn:microsoft.com/office/officeart/2005/8/layout/radial6"/>
    <dgm:cxn modelId="{CD80627E-DA25-4247-8E30-5F8185AF596B}" type="presOf" srcId="{2C0AD038-FA97-4267-A386-74175FAFA599}" destId="{DD7A03BE-10D3-498B-98AF-43DB2BAB7C7A}" srcOrd="0" destOrd="0" presId="urn:microsoft.com/office/officeart/2005/8/layout/radial6"/>
    <dgm:cxn modelId="{EA9044FD-EEE6-484E-957F-E6D996A3B367}" type="presOf" srcId="{640E216A-121C-49DD-80A5-311545ACFEAE}" destId="{595B01A4-289A-4D7D-AEBB-CC7A524C5B75}" srcOrd="0" destOrd="0" presId="urn:microsoft.com/office/officeart/2005/8/layout/radial6"/>
    <dgm:cxn modelId="{6B4E5636-4184-4B4E-BB19-21520530094B}" srcId="{62AF0DED-96B2-42AD-94E8-DE0E226192AF}" destId="{E5A60581-2FED-46AD-ADBC-7CBE4FF077E6}" srcOrd="3" destOrd="0" parTransId="{7B05EE21-2147-4A51-A580-22C5CB13F442}" sibTransId="{FEF7B375-79A3-4E60-880C-05291DC8DC4C}"/>
    <dgm:cxn modelId="{9EC15D34-CDBD-9D46-AAD8-667F541C1F8B}" type="presOf" srcId="{62AF0DED-96B2-42AD-94E8-DE0E226192AF}" destId="{7CE6A3FA-C01D-41F5-81A0-A9C45508D2EC}" srcOrd="0" destOrd="0" presId="urn:microsoft.com/office/officeart/2005/8/layout/radial6"/>
    <dgm:cxn modelId="{1B79647C-AC42-844D-BC39-5BCE9F6B90D1}" type="presOf" srcId="{6F3904A8-DC98-4255-8A59-8028B1790D1A}" destId="{197DA07C-E584-4413-A67F-224FA29DE721}" srcOrd="0" destOrd="0" presId="urn:microsoft.com/office/officeart/2005/8/layout/radial6"/>
    <dgm:cxn modelId="{7A3314B9-FE45-8A4B-B614-AB7CDB7DE6FB}" type="presOf" srcId="{612AFB34-D8B6-470E-9380-353178A162A3}" destId="{E884DFBA-8FD6-46A1-B8E2-DBE1B760D4C6}" srcOrd="0" destOrd="0" presId="urn:microsoft.com/office/officeart/2005/8/layout/radial6"/>
    <dgm:cxn modelId="{E3A562C7-D2FA-4E2E-BE8B-49BE73EBF887}" srcId="{B5D04BE3-ADCC-4225-8AC7-F6120197356C}" destId="{62AF0DED-96B2-42AD-94E8-DE0E226192AF}" srcOrd="0" destOrd="0" parTransId="{89767277-6085-4FD6-94EC-F21755AD13E1}" sibTransId="{A138B69D-7B96-443B-921A-DE66B10FC23D}"/>
    <dgm:cxn modelId="{AD2EFD79-0B15-1E4B-B916-D4937C8E9624}" type="presParOf" srcId="{FEDF75E8-E94D-4E9E-9F0C-33272690817D}" destId="{7CE6A3FA-C01D-41F5-81A0-A9C45508D2EC}" srcOrd="0" destOrd="0" presId="urn:microsoft.com/office/officeart/2005/8/layout/radial6"/>
    <dgm:cxn modelId="{D3B41813-E98F-2445-A438-9E747758EAC5}" type="presParOf" srcId="{FEDF75E8-E94D-4E9E-9F0C-33272690817D}" destId="{595B01A4-289A-4D7D-AEBB-CC7A524C5B75}" srcOrd="1" destOrd="0" presId="urn:microsoft.com/office/officeart/2005/8/layout/radial6"/>
    <dgm:cxn modelId="{BF558C7A-12AD-E74B-8FC4-49ACA954B582}" type="presParOf" srcId="{FEDF75E8-E94D-4E9E-9F0C-33272690817D}" destId="{2FF56A81-DBE3-414F-80FD-1D3B64700766}" srcOrd="2" destOrd="0" presId="urn:microsoft.com/office/officeart/2005/8/layout/radial6"/>
    <dgm:cxn modelId="{CF20A73C-553D-6C42-9956-D61324781D15}" type="presParOf" srcId="{FEDF75E8-E94D-4E9E-9F0C-33272690817D}" destId="{197DA07C-E584-4413-A67F-224FA29DE721}" srcOrd="3" destOrd="0" presId="urn:microsoft.com/office/officeart/2005/8/layout/radial6"/>
    <dgm:cxn modelId="{A39CF32F-EE95-CA47-BCF0-A2DA9B5EABFE}" type="presParOf" srcId="{FEDF75E8-E94D-4E9E-9F0C-33272690817D}" destId="{DD7A03BE-10D3-498B-98AF-43DB2BAB7C7A}" srcOrd="4" destOrd="0" presId="urn:microsoft.com/office/officeart/2005/8/layout/radial6"/>
    <dgm:cxn modelId="{4A3AAEA6-A375-874A-B71C-CCFBCBF9276D}" type="presParOf" srcId="{FEDF75E8-E94D-4E9E-9F0C-33272690817D}" destId="{53672DB7-093C-4C81-9E8C-CD5F3CB2A6A4}" srcOrd="5" destOrd="0" presId="urn:microsoft.com/office/officeart/2005/8/layout/radial6"/>
    <dgm:cxn modelId="{4127F4B3-3092-2D4C-B03F-A92DBD2BA739}" type="presParOf" srcId="{FEDF75E8-E94D-4E9E-9F0C-33272690817D}" destId="{BDD88AA6-A6CA-40FF-8393-AD38833565AC}" srcOrd="6" destOrd="0" presId="urn:microsoft.com/office/officeart/2005/8/layout/radial6"/>
    <dgm:cxn modelId="{6F1DF3B1-7CE8-714A-B3C4-91FE8E354BC0}" type="presParOf" srcId="{FEDF75E8-E94D-4E9E-9F0C-33272690817D}" destId="{A4AFFAC6-336A-438B-AFF0-AF656A64AA15}" srcOrd="7" destOrd="0" presId="urn:microsoft.com/office/officeart/2005/8/layout/radial6"/>
    <dgm:cxn modelId="{3FD7CDCC-E60D-7E41-AC65-3ECDD87F1B3A}" type="presParOf" srcId="{FEDF75E8-E94D-4E9E-9F0C-33272690817D}" destId="{6B41346C-25D5-4C37-B591-43B55A240590}" srcOrd="8" destOrd="0" presId="urn:microsoft.com/office/officeart/2005/8/layout/radial6"/>
    <dgm:cxn modelId="{0CDBC3F4-1264-4F41-9DEC-B722CE87A2AD}" type="presParOf" srcId="{FEDF75E8-E94D-4E9E-9F0C-33272690817D}" destId="{E884DFBA-8FD6-46A1-B8E2-DBE1B760D4C6}" srcOrd="9" destOrd="0" presId="urn:microsoft.com/office/officeart/2005/8/layout/radial6"/>
    <dgm:cxn modelId="{ADD909CF-6CE1-4346-8EF4-38D530B54A41}" type="presParOf" srcId="{FEDF75E8-E94D-4E9E-9F0C-33272690817D}" destId="{9960A7B0-5FFC-4F31-9B6D-1FACDE9EAD75}" srcOrd="10" destOrd="0" presId="urn:microsoft.com/office/officeart/2005/8/layout/radial6"/>
    <dgm:cxn modelId="{7EB7AFF5-D8F9-2244-B40D-D0063A77B216}" type="presParOf" srcId="{FEDF75E8-E94D-4E9E-9F0C-33272690817D}" destId="{12EE5921-AD06-4BC1-A37C-5D568CA97A3F}" srcOrd="11" destOrd="0" presId="urn:microsoft.com/office/officeart/2005/8/layout/radial6"/>
    <dgm:cxn modelId="{FF86EC30-42A8-D34B-9E40-4C3341CC3ADF}" type="presParOf" srcId="{FEDF75E8-E94D-4E9E-9F0C-33272690817D}" destId="{8A293D34-6C8F-47B7-AFDC-CA24CD46A0A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3E682-57E0-4496-9574-95201A8F0602}">
      <dsp:nvSpPr>
        <dsp:cNvPr id="0" name=""/>
        <dsp:cNvSpPr/>
      </dsp:nvSpPr>
      <dsp:spPr>
        <a:xfrm>
          <a:off x="2172452" y="272"/>
          <a:ext cx="3258678" cy="106147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74CDB8-7B7F-4FEC-A4F5-75A8FAC080ED}">
      <dsp:nvSpPr>
        <dsp:cNvPr id="0" name=""/>
        <dsp:cNvSpPr/>
      </dsp:nvSpPr>
      <dsp:spPr>
        <a:xfrm>
          <a:off x="0" y="272"/>
          <a:ext cx="2172452" cy="10614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latin typeface="Calibri" panose="020F0502020204030204" pitchFamily="34" charset="0"/>
              <a:cs typeface="Calibri" panose="020F0502020204030204" pitchFamily="34" charset="0"/>
            </a:rPr>
            <a:t>Volume</a:t>
          </a:r>
          <a:endParaRPr lang="en-US" sz="4100" kern="1200" dirty="0">
            <a:latin typeface="Calibri" panose="020F0502020204030204" pitchFamily="34" charset="0"/>
            <a:cs typeface="Calibri" panose="020F0502020204030204" pitchFamily="34" charset="0"/>
          </a:endParaRPr>
        </a:p>
      </dsp:txBody>
      <dsp:txXfrm>
        <a:off x="51817" y="52089"/>
        <a:ext cx="2068818" cy="957839"/>
      </dsp:txXfrm>
    </dsp:sp>
    <dsp:sp modelId="{5CB12A18-1E7E-442B-8B4B-9F7ECA8C53C2}">
      <dsp:nvSpPr>
        <dsp:cNvPr id="0" name=""/>
        <dsp:cNvSpPr/>
      </dsp:nvSpPr>
      <dsp:spPr>
        <a:xfrm>
          <a:off x="2172452" y="1167893"/>
          <a:ext cx="3258678" cy="106147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5D22C-0CFB-4895-9808-4B9ADDF3B72E}">
      <dsp:nvSpPr>
        <dsp:cNvPr id="0" name=""/>
        <dsp:cNvSpPr/>
      </dsp:nvSpPr>
      <dsp:spPr>
        <a:xfrm>
          <a:off x="0" y="1167893"/>
          <a:ext cx="2172452" cy="10614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latin typeface="Calibri" panose="020F0502020204030204" pitchFamily="34" charset="0"/>
              <a:cs typeface="Calibri" panose="020F0502020204030204" pitchFamily="34" charset="0"/>
            </a:rPr>
            <a:t>Pace</a:t>
          </a:r>
          <a:endParaRPr lang="en-US" sz="4100" kern="1200" dirty="0">
            <a:latin typeface="Calibri" panose="020F0502020204030204" pitchFamily="34" charset="0"/>
            <a:cs typeface="Calibri" panose="020F0502020204030204" pitchFamily="34" charset="0"/>
          </a:endParaRPr>
        </a:p>
      </dsp:txBody>
      <dsp:txXfrm>
        <a:off x="51817" y="1219710"/>
        <a:ext cx="2068818" cy="957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93D34-6C8F-47B7-AFDC-CA24CD46A0AD}">
      <dsp:nvSpPr>
        <dsp:cNvPr id="0" name=""/>
        <dsp:cNvSpPr/>
      </dsp:nvSpPr>
      <dsp:spPr>
        <a:xfrm>
          <a:off x="1252156" y="642556"/>
          <a:ext cx="4277486" cy="4277486"/>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4DFBA-8FD6-46A1-B8E2-DBE1B760D4C6}">
      <dsp:nvSpPr>
        <dsp:cNvPr id="0" name=""/>
        <dsp:cNvSpPr/>
      </dsp:nvSpPr>
      <dsp:spPr>
        <a:xfrm>
          <a:off x="1252156" y="642556"/>
          <a:ext cx="4277486" cy="4277486"/>
        </a:xfrm>
        <a:prstGeom prst="blockArc">
          <a:avLst>
            <a:gd name="adj1" fmla="val 5400000"/>
            <a:gd name="adj2" fmla="val 10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D88AA6-A6CA-40FF-8393-AD38833565AC}">
      <dsp:nvSpPr>
        <dsp:cNvPr id="0" name=""/>
        <dsp:cNvSpPr/>
      </dsp:nvSpPr>
      <dsp:spPr>
        <a:xfrm>
          <a:off x="1252156" y="642556"/>
          <a:ext cx="4277486" cy="4277486"/>
        </a:xfrm>
        <a:prstGeom prst="blockArc">
          <a:avLst>
            <a:gd name="adj1" fmla="val 0"/>
            <a:gd name="adj2" fmla="val 54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7DA07C-E584-4413-A67F-224FA29DE721}">
      <dsp:nvSpPr>
        <dsp:cNvPr id="0" name=""/>
        <dsp:cNvSpPr/>
      </dsp:nvSpPr>
      <dsp:spPr>
        <a:xfrm>
          <a:off x="1252156" y="642556"/>
          <a:ext cx="4277486" cy="4277486"/>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6A3FA-C01D-41F5-81A0-A9C45508D2EC}">
      <dsp:nvSpPr>
        <dsp:cNvPr id="0" name=""/>
        <dsp:cNvSpPr/>
      </dsp:nvSpPr>
      <dsp:spPr>
        <a:xfrm>
          <a:off x="2198869" y="1589269"/>
          <a:ext cx="2384060" cy="23840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The New Aviation Community</a:t>
          </a:r>
          <a:endParaRPr lang="en-US" sz="2000" b="1" kern="1200" dirty="0">
            <a:latin typeface="Calibri" panose="020F0502020204030204" pitchFamily="34" charset="0"/>
            <a:cs typeface="Calibri" panose="020F0502020204030204" pitchFamily="34" charset="0"/>
          </a:endParaRPr>
        </a:p>
      </dsp:txBody>
      <dsp:txXfrm>
        <a:off x="2548007" y="1938407"/>
        <a:ext cx="1685784" cy="1685784"/>
      </dsp:txXfrm>
    </dsp:sp>
    <dsp:sp modelId="{595B01A4-289A-4D7D-AEBB-CC7A524C5B75}">
      <dsp:nvSpPr>
        <dsp:cNvPr id="0" name=""/>
        <dsp:cNvSpPr/>
      </dsp:nvSpPr>
      <dsp:spPr>
        <a:xfrm>
          <a:off x="2701295" y="2603"/>
          <a:ext cx="1379208" cy="13792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anose="020F0502020204030204" pitchFamily="34" charset="0"/>
              <a:cs typeface="Calibri" panose="020F0502020204030204" pitchFamily="34" charset="0"/>
            </a:rPr>
            <a:t>New to the Safety Culture</a:t>
          </a:r>
          <a:endParaRPr lang="en-US" sz="1400" b="1" kern="1200" dirty="0">
            <a:latin typeface="Calibri" panose="020F0502020204030204" pitchFamily="34" charset="0"/>
            <a:cs typeface="Calibri" panose="020F0502020204030204" pitchFamily="34" charset="0"/>
          </a:endParaRPr>
        </a:p>
      </dsp:txBody>
      <dsp:txXfrm>
        <a:off x="2903275" y="204583"/>
        <a:ext cx="975248" cy="975248"/>
      </dsp:txXfrm>
    </dsp:sp>
    <dsp:sp modelId="{DD7A03BE-10D3-498B-98AF-43DB2BAB7C7A}">
      <dsp:nvSpPr>
        <dsp:cNvPr id="0" name=""/>
        <dsp:cNvSpPr/>
      </dsp:nvSpPr>
      <dsp:spPr>
        <a:xfrm>
          <a:off x="4790387" y="2091695"/>
          <a:ext cx="1379208" cy="13792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smtClean="0">
              <a:latin typeface="Calibri" panose="020F0502020204030204" pitchFamily="34" charset="0"/>
              <a:cs typeface="Calibri" panose="020F0502020204030204" pitchFamily="34" charset="0"/>
            </a:rPr>
            <a:t>Array of Interests</a:t>
          </a:r>
        </a:p>
        <a:p>
          <a:pPr lvl="0" algn="ctr" defTabSz="622300">
            <a:lnSpc>
              <a:spcPct val="90000"/>
            </a:lnSpc>
            <a:spcBef>
              <a:spcPct val="0"/>
            </a:spcBef>
            <a:spcAft>
              <a:spcPct val="35000"/>
            </a:spcAft>
          </a:pPr>
          <a:r>
            <a:rPr lang="en-US" sz="1400" b="1" kern="1200" dirty="0" smtClean="0">
              <a:latin typeface="Calibri" panose="020F0502020204030204" pitchFamily="34" charset="0"/>
              <a:cs typeface="Calibri" panose="020F0502020204030204" pitchFamily="34" charset="0"/>
            </a:rPr>
            <a:t>Diverse</a:t>
          </a:r>
          <a:endParaRPr lang="en-US" sz="1400" b="1" kern="1200" dirty="0">
            <a:latin typeface="Calibri" panose="020F0502020204030204" pitchFamily="34" charset="0"/>
            <a:cs typeface="Calibri" panose="020F0502020204030204" pitchFamily="34" charset="0"/>
          </a:endParaRPr>
        </a:p>
      </dsp:txBody>
      <dsp:txXfrm>
        <a:off x="4992367" y="2293675"/>
        <a:ext cx="975248" cy="975248"/>
      </dsp:txXfrm>
    </dsp:sp>
    <dsp:sp modelId="{A4AFFAC6-336A-438B-AFF0-AF656A64AA15}">
      <dsp:nvSpPr>
        <dsp:cNvPr id="0" name=""/>
        <dsp:cNvSpPr/>
      </dsp:nvSpPr>
      <dsp:spPr>
        <a:xfrm>
          <a:off x="2701295" y="4180787"/>
          <a:ext cx="1379208" cy="137920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anose="020F0502020204030204" pitchFamily="34" charset="0"/>
              <a:cs typeface="Calibri" panose="020F0502020204030204" pitchFamily="34" charset="0"/>
            </a:rPr>
            <a:t>High Volume of Users</a:t>
          </a:r>
          <a:endParaRPr lang="en-US" sz="1400" b="1" kern="1200" dirty="0">
            <a:latin typeface="Calibri" panose="020F0502020204030204" pitchFamily="34" charset="0"/>
            <a:cs typeface="Calibri" panose="020F0502020204030204" pitchFamily="34" charset="0"/>
          </a:endParaRPr>
        </a:p>
      </dsp:txBody>
      <dsp:txXfrm>
        <a:off x="2903275" y="4382767"/>
        <a:ext cx="975248" cy="975248"/>
      </dsp:txXfrm>
    </dsp:sp>
    <dsp:sp modelId="{9960A7B0-5FFC-4F31-9B6D-1FACDE9EAD75}">
      <dsp:nvSpPr>
        <dsp:cNvPr id="0" name=""/>
        <dsp:cNvSpPr/>
      </dsp:nvSpPr>
      <dsp:spPr>
        <a:xfrm>
          <a:off x="612203" y="2091695"/>
          <a:ext cx="1379208" cy="137920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anose="020F0502020204030204" pitchFamily="34" charset="0"/>
              <a:cs typeface="Calibri" panose="020F0502020204030204" pitchFamily="34" charset="0"/>
            </a:rPr>
            <a:t>Not Familiar with Common Practices</a:t>
          </a:r>
          <a:endParaRPr lang="en-US" sz="1400" b="1" kern="1200" dirty="0">
            <a:latin typeface="Calibri" panose="020F0502020204030204" pitchFamily="34" charset="0"/>
            <a:cs typeface="Calibri" panose="020F0502020204030204" pitchFamily="34" charset="0"/>
          </a:endParaRPr>
        </a:p>
      </dsp:txBody>
      <dsp:txXfrm>
        <a:off x="814183" y="2293675"/>
        <a:ext cx="975248" cy="97524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7" tIns="45718" rIns="91437" bIns="45718"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lIns="91437" tIns="45718" rIns="91437" bIns="45718" rtlCol="0"/>
          <a:lstStyle>
            <a:lvl1pPr algn="r">
              <a:defRPr sz="1200"/>
            </a:lvl1pPr>
          </a:lstStyle>
          <a:p>
            <a:fld id="{3D064E80-94B0-4E16-B522-F079472C9A59}" type="datetimeFigureOut">
              <a:rPr lang="en-US" smtClean="0"/>
              <a:t>11/6/2017</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37" tIns="45718" rIns="91437"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7" tIns="45718" rIns="91437" bIns="45718" rtlCol="0" anchor="b"/>
          <a:lstStyle>
            <a:lvl1pPr algn="r">
              <a:defRPr sz="1200"/>
            </a:lvl1pPr>
          </a:lstStyle>
          <a:p>
            <a:fld id="{7B34EBB9-F151-45F1-849F-2BB66B6C072F}" type="slidenum">
              <a:rPr lang="en-US" smtClean="0"/>
              <a:t>‹#›</a:t>
            </a:fld>
            <a:endParaRPr lang="en-US" dirty="0"/>
          </a:p>
        </p:txBody>
      </p:sp>
    </p:spTree>
    <p:extLst>
      <p:ext uri="{BB962C8B-B14F-4D97-AF65-F5344CB8AC3E}">
        <p14:creationId xmlns:p14="http://schemas.microsoft.com/office/powerpoint/2010/main" val="181987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3A7A80AD-4B2C-4EFA-8FB5-5B0C75D0945D}" type="datetimeFigureOut">
              <a:rPr lang="en-US" smtClean="0"/>
              <a:t>11/6/2017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3" tIns="46587" rIns="93173" bIns="4658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7" rIns="93173" bIns="46587" rtlCol="0" anchor="b"/>
          <a:lstStyle>
            <a:lvl1pPr algn="r">
              <a:defRPr sz="1200"/>
            </a:lvl1pPr>
          </a:lstStyle>
          <a:p>
            <a:fld id="{93219563-6013-417D-9279-1CA698ABB8B1}" type="slidenum">
              <a:rPr lang="en-US" smtClean="0"/>
              <a:t>‹#›</a:t>
            </a:fld>
            <a:endParaRPr lang="en-US" dirty="0"/>
          </a:p>
        </p:txBody>
      </p:sp>
    </p:spTree>
    <p:extLst>
      <p:ext uri="{BB962C8B-B14F-4D97-AF65-F5344CB8AC3E}">
        <p14:creationId xmlns:p14="http://schemas.microsoft.com/office/powerpoint/2010/main" val="212592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rtca.org/content.asp?pl=216&amp;contentid=216"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t>1</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170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EE607-FC2B-4A90-B5A7-A1B87740293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2138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D36E3-FEE2-413E-A26E-0151AA6DA8D5}" type="slidenum">
              <a:rPr lang="en-US" smtClean="0"/>
              <a:t>14</a:t>
            </a:fld>
            <a:endParaRPr lang="en-US" dirty="0"/>
          </a:p>
        </p:txBody>
      </p:sp>
    </p:spTree>
    <p:extLst>
      <p:ext uri="{BB962C8B-B14F-4D97-AF65-F5344CB8AC3E}">
        <p14:creationId xmlns:p14="http://schemas.microsoft.com/office/powerpoint/2010/main" val="3468552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EE607-FC2B-4A90-B5A7-A1B87740293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78212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Test Sites selected December 30, 2013</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Test Site privacy policy also published December 30</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issued initial COA by August 2014</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University of Alaska – operational May 5, 2014 </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of Nevada – operational June 9, 2014 </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New York </a:t>
            </a:r>
            <a:r>
              <a:rPr lang="en-US" sz="1200" kern="1200" dirty="0" err="1" smtClean="0">
                <a:solidFill>
                  <a:schemeClr val="tx1"/>
                </a:solidFill>
                <a:effectLst/>
                <a:latin typeface="+mn-lt"/>
                <a:ea typeface="+mn-ea"/>
                <a:cs typeface="+mn-cs"/>
              </a:rPr>
              <a:t>Griffiss</a:t>
            </a:r>
            <a:r>
              <a:rPr lang="en-US" sz="1200" kern="1200" dirty="0" smtClean="0">
                <a:solidFill>
                  <a:schemeClr val="tx1"/>
                </a:solidFill>
                <a:effectLst/>
                <a:latin typeface="+mn-lt"/>
                <a:ea typeface="+mn-ea"/>
                <a:cs typeface="+mn-cs"/>
              </a:rPr>
              <a:t> International Airport – operational August 7, 2014</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North Dakota Department of Commerce – operational April 21, 2014</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Texas A&amp;M University – Corpus Christi – operational June 20, 2014</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Virginia Polytechnic Institute and State University (Virginia Tech) – operational August 13, 2014</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New Mexico State University – first UAS test site</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Four Technical Interchange Meetings held</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Data lead assigned to Test Sites – works out of Technical Center in Atlantic City</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Test Sites also provided research topics of interest to the FAA in October 2014</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North Dakota granted “Broad Area COA” covering most of the state on February 11</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Test Sites granted blanket 400’ COA on September 1, 2015</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Broad Area COA covering airspace below 200’ was approved in late May 2015</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UAS Test Site Master Agreements for funding research to the UAS Test Sites sent/released on FAA Contract Opportunities website on June 16</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Test Sites hosted Public Meetings in August-September, supported by the FAA</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16</a:t>
            </a:fld>
            <a:endParaRPr lang="en-US"/>
          </a:p>
        </p:txBody>
      </p:sp>
    </p:spTree>
    <p:extLst>
      <p:ext uri="{BB962C8B-B14F-4D97-AF65-F5344CB8AC3E}">
        <p14:creationId xmlns:p14="http://schemas.microsoft.com/office/powerpoint/2010/main" val="302117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Selection announced May 8 – Mississippi State University / ASSURE (Alliance for System Safety of UAS through Research Excellence)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Team includes: Drexel University; Embry Riddle Aeronautical University; Kansas State University; Kansas University; Montana State University; New Mexico State University; North Carolina State University; Oregon State University; University of Alabama, Huntsville; University of Alaska, Fairbanks; University of North Dakota; and Wichita State University</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Focus: research, education and training in areas critical to safe and successful integration of UAS into the NAS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Initial research in: detect and avoid technology; low-altitude operations safety; control and communications; spectrum management; human factors; compatibility with air traffic control operations; and training and certification of UAS pilots and other crewmembers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Expected to begin research by September 2015 and be fully operational by January 2016</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$5 million appropriated by Congress (5 years); will be matched one-by-one by team</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17</a:t>
            </a:fld>
            <a:endParaRPr lang="en-US"/>
          </a:p>
        </p:txBody>
      </p:sp>
    </p:spTree>
    <p:extLst>
      <p:ext uri="{BB962C8B-B14F-4D97-AF65-F5344CB8AC3E}">
        <p14:creationId xmlns:p14="http://schemas.microsoft.com/office/powerpoint/2010/main" val="963121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19</a:t>
            </a:fld>
            <a:endParaRPr lang="en-US" dirty="0"/>
          </a:p>
        </p:txBody>
      </p:sp>
    </p:spTree>
    <p:extLst>
      <p:ext uri="{BB962C8B-B14F-4D97-AF65-F5344CB8AC3E}">
        <p14:creationId xmlns:p14="http://schemas.microsoft.com/office/powerpoint/2010/main" val="2652961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FD36E3-FEE2-413E-A26E-0151AA6DA8D5}" type="slidenum">
              <a:rPr lang="en-US" smtClean="0">
                <a:solidFill>
                  <a:prstClr val="black"/>
                </a:solidFill>
              </a:rPr>
              <a:pPr/>
              <a:t>20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9899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t>21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808055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t>22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77807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FD36E3-FEE2-413E-A26E-0151AA6DA8D5}" type="slidenum">
              <a:rPr lang="en-US" smtClean="0"/>
              <a:t>23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3255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1091" eaLnBrk="0" hangingPunct="0">
              <a:defRPr sz="2400">
                <a:solidFill>
                  <a:schemeClr val="tx1"/>
                </a:solidFill>
                <a:latin typeface="Arial" charset="0"/>
              </a:defRPr>
            </a:lvl1pPr>
            <a:lvl2pPr marL="742842" indent="-285708" defTabSz="911091" eaLnBrk="0" hangingPunct="0">
              <a:defRPr sz="2400">
                <a:solidFill>
                  <a:schemeClr val="tx1"/>
                </a:solidFill>
                <a:latin typeface="Arial" charset="0"/>
              </a:defRPr>
            </a:lvl2pPr>
            <a:lvl3pPr marL="1142832" indent="-228566" defTabSz="911091" eaLnBrk="0" hangingPunct="0">
              <a:defRPr sz="2400">
                <a:solidFill>
                  <a:schemeClr val="tx1"/>
                </a:solidFill>
                <a:latin typeface="Arial" charset="0"/>
              </a:defRPr>
            </a:lvl3pPr>
            <a:lvl4pPr marL="1599966" indent="-228566" defTabSz="911091" eaLnBrk="0" hangingPunct="0">
              <a:defRPr sz="2400">
                <a:solidFill>
                  <a:schemeClr val="tx1"/>
                </a:solidFill>
                <a:latin typeface="Arial" charset="0"/>
              </a:defRPr>
            </a:lvl4pPr>
            <a:lvl5pPr marL="2057098" indent="-228566" defTabSz="911091" eaLnBrk="0" hangingPunct="0">
              <a:defRPr sz="2400">
                <a:solidFill>
                  <a:schemeClr val="tx1"/>
                </a:solidFill>
                <a:latin typeface="Arial" charset="0"/>
              </a:defRPr>
            </a:lvl5pPr>
            <a:lvl6pPr marL="2514231" indent="-228566" defTabSz="911091" eaLnBrk="0" fontAlgn="base" hangingPunct="0">
              <a:spcBef>
                <a:spcPct val="50000"/>
              </a:spcBef>
              <a:spcAft>
                <a:spcPct val="0"/>
              </a:spcAft>
              <a:buChar char="•"/>
              <a:defRPr sz="2400">
                <a:solidFill>
                  <a:schemeClr val="tx1"/>
                </a:solidFill>
                <a:latin typeface="Arial" charset="0"/>
              </a:defRPr>
            </a:lvl6pPr>
            <a:lvl7pPr marL="2971363" indent="-228566" defTabSz="911091" eaLnBrk="0" fontAlgn="base" hangingPunct="0">
              <a:spcBef>
                <a:spcPct val="50000"/>
              </a:spcBef>
              <a:spcAft>
                <a:spcPct val="0"/>
              </a:spcAft>
              <a:buChar char="•"/>
              <a:defRPr sz="2400">
                <a:solidFill>
                  <a:schemeClr val="tx1"/>
                </a:solidFill>
                <a:latin typeface="Arial" charset="0"/>
              </a:defRPr>
            </a:lvl7pPr>
            <a:lvl8pPr marL="3428495" indent="-228566" defTabSz="911091" eaLnBrk="0" fontAlgn="base" hangingPunct="0">
              <a:spcBef>
                <a:spcPct val="50000"/>
              </a:spcBef>
              <a:spcAft>
                <a:spcPct val="0"/>
              </a:spcAft>
              <a:buChar char="•"/>
              <a:defRPr sz="2400">
                <a:solidFill>
                  <a:schemeClr val="tx1"/>
                </a:solidFill>
                <a:latin typeface="Arial" charset="0"/>
              </a:defRPr>
            </a:lvl8pPr>
            <a:lvl9pPr marL="3885628" indent="-228566" defTabSz="911091" eaLnBrk="0" fontAlgn="base" hangingPunct="0">
              <a:spcBef>
                <a:spcPct val="50000"/>
              </a:spcBef>
              <a:spcAft>
                <a:spcPct val="0"/>
              </a:spcAft>
              <a:buChar char="•"/>
              <a:defRPr sz="2400">
                <a:solidFill>
                  <a:schemeClr val="tx1"/>
                </a:solidFill>
                <a:latin typeface="Arial" charset="0"/>
              </a:defRPr>
            </a:lvl9pPr>
          </a:lstStyle>
          <a:p>
            <a:pPr eaLnBrk="1" hangingPunct="1"/>
            <a:fld id="{64923D97-8E05-432B-88B1-2B5C1CA10D1C}" type="slidenum">
              <a:rPr lang="en-US" sz="1200">
                <a:latin typeface="Times New Roman" pitchFamily="18" charset="0"/>
              </a:rPr>
              <a:pPr eaLnBrk="1" hangingPunct="1"/>
              <a:t>2</a:t>
            </a:fld>
            <a:endParaRPr lang="en-US" sz="120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171425" indent="-171425">
              <a:buFont typeface="Arial" panose="020B0604020202020204" pitchFamily="34" charset="0"/>
              <a:buChar char="•"/>
            </a:pPr>
            <a:endParaRPr lang="en-US" dirty="0" smtClean="0"/>
          </a:p>
        </p:txBody>
      </p:sp>
    </p:spTree>
    <p:extLst>
      <p:ext uri="{BB962C8B-B14F-4D97-AF65-F5344CB8AC3E}">
        <p14:creationId xmlns:p14="http://schemas.microsoft.com/office/powerpoint/2010/main" val="99990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144463"/>
            <a:ext cx="4648200" cy="3486150"/>
          </a:xfrm>
        </p:spPr>
      </p:sp>
      <p:sp>
        <p:nvSpPr>
          <p:cNvPr id="3" name="Notes Placeholder 2"/>
          <p:cNvSpPr>
            <a:spLocks noGrp="1"/>
          </p:cNvSpPr>
          <p:nvPr>
            <p:ph type="body" idx="1"/>
          </p:nvPr>
        </p:nvSpPr>
        <p:spPr>
          <a:xfrm>
            <a:off x="934720" y="3866092"/>
            <a:ext cx="5140960" cy="4183063"/>
          </a:xfrm>
        </p:spPr>
        <p:txBody>
          <a:bodyPr/>
          <a:lstStyle/>
          <a:p>
            <a:pPr marL="171441" indent="-171441" defTabSz="931774">
              <a:buFont typeface="Arial" panose="020B0604020202020204" pitchFamily="34" charset="0"/>
              <a:buChar char="•"/>
              <a:defRPr/>
            </a:pPr>
            <a:r>
              <a:rPr lang="en-US" dirty="0"/>
              <a:t>A Pathfinder Program enables the FAA to work closely with industry to develop and validate operational concepts for certification, operations, and safety beyond those contained in established or proposed policies and procedures.  </a:t>
            </a:r>
            <a:endParaRPr lang="en-US" dirty="0" smtClean="0"/>
          </a:p>
          <a:p>
            <a:pPr marL="171441" indent="-171441">
              <a:buFont typeface="Arial" panose="020B0604020202020204" pitchFamily="34" charset="0"/>
              <a:buChar char="•"/>
            </a:pPr>
            <a:r>
              <a:rPr lang="en-US" dirty="0" smtClean="0"/>
              <a:t>Our Focus Area Pathfinder initiatives have laid a lot of groundwork for future regulatory steps.</a:t>
            </a:r>
          </a:p>
          <a:p>
            <a:pPr lvl="1"/>
            <a:r>
              <a:rPr lang="en-US" sz="1200" dirty="0"/>
              <a:t>News media - Operations over people</a:t>
            </a:r>
          </a:p>
          <a:p>
            <a:pPr lvl="1"/>
            <a:r>
              <a:rPr lang="en-US" sz="1200" dirty="0"/>
              <a:t>Precision agriculture – Extended visual line of sight</a:t>
            </a:r>
          </a:p>
          <a:p>
            <a:pPr lvl="1"/>
            <a:r>
              <a:rPr lang="en-US" sz="1200" dirty="0"/>
              <a:t>Critical infrastructure inspection – Beyond visual line of sight</a:t>
            </a:r>
          </a:p>
          <a:p>
            <a:pPr marL="171441" indent="-171441">
              <a:buFont typeface="Arial" panose="020B0604020202020204" pitchFamily="34" charset="0"/>
              <a:buChar char="•"/>
            </a:pPr>
            <a:endParaRPr lang="en-US" dirty="0" smtClean="0"/>
          </a:p>
          <a:p>
            <a:pPr marL="171441" indent="-171441">
              <a:buFont typeface="Arial" panose="020B0604020202020204" pitchFamily="34" charset="0"/>
              <a:buChar char="•"/>
            </a:pPr>
            <a:r>
              <a:rPr lang="en-US" dirty="0" smtClean="0"/>
              <a:t>CNN working on operations over people, PrecisionHawk working on extended visual line-of-sight operations, and BNSF working on beyond visual line-of-sight operations, specifically in the environment of right of ways through rural areas.</a:t>
            </a:r>
          </a:p>
          <a:p>
            <a:pPr marL="171441" indent="-171441">
              <a:buFont typeface="Arial" panose="020B0604020202020204" pitchFamily="34" charset="0"/>
              <a:buChar char="•"/>
            </a:pPr>
            <a:r>
              <a:rPr lang="en-US" dirty="0" smtClean="0"/>
              <a:t>These kinds of operations – for newsgathering, precision agriculture and surveying, and infrastructure inspection – are what the next steps in integration will enable…</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3389275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Drone Advisory Committee is helping us prioritize activities, tackling issues like airspace access, funding, and the role of state and local officials in UAS regulations. </a:t>
            </a:r>
          </a:p>
          <a:p>
            <a:pPr marL="171450" indent="-171450">
              <a:buFont typeface="Arial" panose="020B0604020202020204" pitchFamily="34" charset="0"/>
              <a:buChar char="•"/>
            </a:pPr>
            <a:r>
              <a:rPr lang="en-US" baseline="0" dirty="0" smtClean="0"/>
              <a:t>The Unmanned Aircraft Safety Team, or UAST, doesn’t quite have the public visibility of the DAC, but is fundamentally important to pushing the integration envelop forward, and may be of more interest to this committee.</a:t>
            </a:r>
          </a:p>
          <a:p>
            <a:pPr marL="171450" indent="-171450">
              <a:buFont typeface="Arial" panose="020B0604020202020204" pitchFamily="34" charset="0"/>
              <a:buChar char="•"/>
            </a:pPr>
            <a:r>
              <a:rPr lang="en-US" baseline="0" dirty="0" smtClean="0"/>
              <a:t>They are an industry-led group focused on using data to develop safety recommendations for industry to voluntarily adopt – basically non-regulatory safety solutions.</a:t>
            </a:r>
          </a:p>
          <a:p>
            <a:pPr marL="171450" lvl="0" indent="-171450">
              <a:buFont typeface="Arial" panose="020B0604020202020204" pitchFamily="34" charset="0"/>
              <a:buChar char="•"/>
            </a:pPr>
            <a:r>
              <a:rPr lang="en-US" baseline="0" dirty="0" smtClean="0"/>
              <a:t>They have a number of working groups focused on quite a few activities, but I want to draw your attention to one in particular:</a:t>
            </a:r>
          </a:p>
          <a:p>
            <a:pPr marL="628650" lvl="1" indent="-171450">
              <a:buFont typeface="Arial" panose="020B0604020202020204" pitchFamily="34" charset="0"/>
              <a:buChar char="•"/>
            </a:pPr>
            <a:r>
              <a:rPr lang="en-US" baseline="0" dirty="0" smtClean="0"/>
              <a:t>One of the fundamental components of assessing risk is the data analysis that goes into calculating accident and incident rates. At a very simple level, those calculations require a numerator and denominator – how many times did x occur out of all the possible times it could occur?</a:t>
            </a:r>
          </a:p>
          <a:p>
            <a:pPr marL="628650" lvl="1" indent="-171450">
              <a:buFont typeface="Arial" panose="020B0604020202020204" pitchFamily="34" charset="0"/>
              <a:buChar char="•"/>
            </a:pPr>
            <a:r>
              <a:rPr lang="en-US" baseline="0" dirty="0" smtClean="0"/>
              <a:t>We’ve got this down pretty well with manned aviation – we have a good understanding of how many planes and operations are going on in the NAS, either because they operator must log them, or we conduct a survey (general aviation) to collect the information</a:t>
            </a:r>
          </a:p>
          <a:p>
            <a:pPr marL="628650" lvl="1" indent="-171450">
              <a:buFont typeface="Arial" panose="020B0604020202020204" pitchFamily="34" charset="0"/>
              <a:buChar char="•"/>
            </a:pPr>
            <a:r>
              <a:rPr lang="en-US" baseline="0" dirty="0" smtClean="0"/>
              <a:t>We’ve struggled with adapting this strategy to UAS, in large part because we have almost no information about that denominator – how many UAS are flying in the NAS at any given time, in a day, a month, a year?</a:t>
            </a:r>
          </a:p>
          <a:p>
            <a:pPr marL="628650" lvl="1" indent="-171450">
              <a:buFont typeface="Arial" panose="020B0604020202020204" pitchFamily="34" charset="0"/>
              <a:buChar char="•"/>
            </a:pPr>
            <a:r>
              <a:rPr lang="en-US" baseline="0" dirty="0" smtClean="0"/>
              <a:t>The UAS Survey working group is collaborating with FAA’s economists to start tackling this issue – similar to the GA survey, they’re developing a method to survey the UAS operator community about the volume of UAS operations being conducted in the NAS.</a:t>
            </a:r>
          </a:p>
          <a:p>
            <a:pPr marL="628650" lvl="1" indent="-171450">
              <a:buFont typeface="Arial" panose="020B0604020202020204" pitchFamily="34" charset="0"/>
              <a:buChar char="•"/>
            </a:pPr>
            <a:r>
              <a:rPr lang="en-US" baseline="0" dirty="0" smtClean="0"/>
              <a:t>It’s no easy or small feat, and we definitely appreciate their willingness to take on such a task.</a:t>
            </a:r>
          </a:p>
          <a:p>
            <a:pPr marL="171450" lvl="0"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ADDITIONAL INFO ON UAST WORKING GROUPS</a:t>
            </a:r>
          </a:p>
          <a:p>
            <a:pPr marL="171450" lvl="0" indent="-171450">
              <a:buFont typeface="Arial" panose="020B0604020202020204" pitchFamily="34" charset="0"/>
              <a:buChar char="•"/>
            </a:pPr>
            <a:r>
              <a:rPr lang="en-US" baseline="0" dirty="0" smtClean="0"/>
              <a:t>Working groups are focused on:</a:t>
            </a:r>
          </a:p>
          <a:p>
            <a:pPr marL="628650" lvl="1" indent="-171450">
              <a:buFont typeface="Arial" panose="020B0604020202020204" pitchFamily="34" charset="0"/>
              <a:buChar char="•"/>
            </a:pPr>
            <a:r>
              <a:rPr lang="en-US" baseline="0" dirty="0" smtClean="0"/>
              <a:t>Developing a UAS survey – similar to the General Aviation Survey, but designed to reach a very different kind of aircraft user</a:t>
            </a:r>
          </a:p>
          <a:p>
            <a:pPr marL="628650" lvl="1" indent="-171450">
              <a:buFont typeface="Arial" panose="020B0604020202020204" pitchFamily="34" charset="0"/>
              <a:buChar char="•"/>
            </a:pPr>
            <a:r>
              <a:rPr lang="en-US" baseline="0" dirty="0" smtClean="0"/>
              <a:t>Collecting and managing UAS data – similar to the very successful voluntary data sharing efforts of the Commercial Aviation Safety Team</a:t>
            </a:r>
          </a:p>
          <a:p>
            <a:pPr marL="628650" lvl="1" indent="-171450">
              <a:buFont typeface="Arial" panose="020B0604020202020204" pitchFamily="34" charset="0"/>
              <a:buChar char="•"/>
            </a:pPr>
            <a:r>
              <a:rPr lang="en-US" baseline="0" dirty="0" smtClean="0"/>
              <a:t>And communicating to the UAS community – how do we reach this new community with important safety information</a:t>
            </a:r>
          </a:p>
          <a:p>
            <a:pPr marL="628650" lvl="1" indent="-171450">
              <a:buFont typeface="Arial" panose="020B0604020202020204" pitchFamily="34" charset="0"/>
              <a:buChar char="•"/>
            </a:pPr>
            <a:r>
              <a:rPr lang="en-US" baseline="0" dirty="0" smtClean="0"/>
              <a:t>Concerns about flyaways and command-and-control failures (as depicted in the news, social media and </a:t>
            </a:r>
            <a:r>
              <a:rPr lang="en-US" u="sng" baseline="0" dirty="0" smtClean="0"/>
              <a:t>inferred</a:t>
            </a:r>
            <a:r>
              <a:rPr lang="en-US" u="none" baseline="0" dirty="0" smtClean="0"/>
              <a:t> from the sightings reports) warrant further examination </a:t>
            </a:r>
          </a:p>
          <a:p>
            <a:pPr marL="628650" lvl="1" indent="-171450">
              <a:buFont typeface="Arial" panose="020B0604020202020204" pitchFamily="34" charset="0"/>
              <a:buChar char="•"/>
            </a:pPr>
            <a:r>
              <a:rPr lang="en-US" u="none" baseline="0" dirty="0" smtClean="0"/>
              <a:t>The UAST has also begun examining the increasing amount of injuries attributed to UAS operations</a:t>
            </a:r>
          </a:p>
          <a:p>
            <a:pPr marL="628650" lvl="1" indent="-171450">
              <a:buFont typeface="Arial" panose="020B0604020202020204" pitchFamily="34" charset="0"/>
              <a:buChar char="•"/>
            </a:pPr>
            <a:r>
              <a:rPr lang="en-US" u="none" baseline="0" dirty="0" smtClean="0"/>
              <a:t>The Safety Culture working group will be focusing on the gaps between the safety culture of manned and unmanned aviators – the former long established and embedded into the training culture, while the latter is generally unexperienced with the aviation community and its interconnected and interdependent nature</a:t>
            </a:r>
          </a:p>
          <a:p>
            <a:endParaRPr lang="en-US" dirty="0"/>
          </a:p>
        </p:txBody>
      </p:sp>
      <p:sp>
        <p:nvSpPr>
          <p:cNvPr id="4" name="Slide Number Placeholder 3"/>
          <p:cNvSpPr>
            <a:spLocks noGrp="1"/>
          </p:cNvSpPr>
          <p:nvPr>
            <p:ph type="sldNum" sz="quarter" idx="10"/>
          </p:nvPr>
        </p:nvSpPr>
        <p:spPr/>
        <p:txBody>
          <a:bodyPr/>
          <a:lstStyle/>
          <a:p>
            <a:fld id="{8850973A-8A66-46A6-8FBC-6F167FF6D032}" type="slidenum">
              <a:rPr lang="en-US" smtClean="0"/>
              <a:t>26</a:t>
            </a:fld>
            <a:endParaRPr lang="en-US" dirty="0"/>
          </a:p>
        </p:txBody>
      </p:sp>
    </p:spTree>
    <p:extLst>
      <p:ext uri="{BB962C8B-B14F-4D97-AF65-F5344CB8AC3E}">
        <p14:creationId xmlns:p14="http://schemas.microsoft.com/office/powerpoint/2010/main" val="277604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FD36E3-FEE2-413E-A26E-0151AA6DA8D5}" type="slidenum">
              <a:rPr lang="en-US" smtClean="0"/>
              <a:t>29</a:t>
            </a:fld>
            <a:endParaRPr lang="en-US" dirty="0"/>
          </a:p>
        </p:txBody>
      </p:sp>
    </p:spTree>
    <p:extLst>
      <p:ext uri="{BB962C8B-B14F-4D97-AF65-F5344CB8AC3E}">
        <p14:creationId xmlns:p14="http://schemas.microsoft.com/office/powerpoint/2010/main" val="2360866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spcBef>
                <a:spcPts val="0"/>
              </a:spcBef>
              <a:spcAft>
                <a:spcPts val="0"/>
              </a:spcAft>
              <a:buFont typeface="Symbol"/>
              <a:buNone/>
            </a:pPr>
            <a:r>
              <a:rPr lang="en-US" sz="1200" dirty="0" smtClean="0">
                <a:effectLst/>
                <a:latin typeface="+mn-lt"/>
                <a:ea typeface="Calibri"/>
                <a:cs typeface="Calibri"/>
              </a:rPr>
              <a:t>Part 107 provisions are designed to minimize risks to other aircraft and people and property on the ground.</a:t>
            </a:r>
            <a:endParaRPr lang="en-US" sz="1100" dirty="0" smtClean="0">
              <a:effectLst/>
              <a:latin typeface="+mn-lt"/>
              <a:ea typeface="Calibri"/>
              <a:cs typeface="Times New Roman"/>
            </a:endParaRPr>
          </a:p>
          <a:p>
            <a:pPr marL="742950" marR="0" lvl="1" indent="-285750">
              <a:spcBef>
                <a:spcPts val="0"/>
              </a:spcBef>
              <a:spcAft>
                <a:spcPts val="0"/>
              </a:spcAft>
              <a:buFont typeface="Courier New"/>
              <a:buChar char="o"/>
            </a:pPr>
            <a:r>
              <a:rPr lang="en-US" sz="1200" dirty="0" smtClean="0">
                <a:effectLst/>
                <a:latin typeface="+mn-lt"/>
                <a:ea typeface="Calibri"/>
                <a:cs typeface="Calibri"/>
              </a:rPr>
              <a:t>The rule requires pilots to keep an unmanned aircraft within visual line of sight. </a:t>
            </a:r>
            <a:endParaRPr lang="en-US" sz="1100" dirty="0" smtClean="0">
              <a:effectLst/>
              <a:latin typeface="+mn-lt"/>
              <a:ea typeface="Calibri"/>
              <a:cs typeface="Times New Roman"/>
            </a:endParaRPr>
          </a:p>
          <a:p>
            <a:pPr marL="742950" marR="0" lvl="1" indent="-285750">
              <a:spcBef>
                <a:spcPts val="0"/>
              </a:spcBef>
              <a:spcAft>
                <a:spcPts val="0"/>
              </a:spcAft>
              <a:buFont typeface="Courier New"/>
              <a:buChar char="o"/>
            </a:pPr>
            <a:r>
              <a:rPr lang="en-US" sz="1200" dirty="0" smtClean="0">
                <a:effectLst/>
                <a:latin typeface="+mn-lt"/>
                <a:ea typeface="Calibri"/>
                <a:cs typeface="Calibri"/>
              </a:rPr>
              <a:t>Operations are allowed during daylight and during twilight if the drone has anti-collision lights. </a:t>
            </a:r>
            <a:endParaRPr lang="en-US" sz="1100" dirty="0" smtClean="0">
              <a:effectLst/>
              <a:latin typeface="+mn-lt"/>
              <a:ea typeface="Calibri"/>
              <a:cs typeface="Times New Roman"/>
            </a:endParaRPr>
          </a:p>
          <a:p>
            <a:pPr marL="742950" marR="0" lvl="1" indent="-285750">
              <a:spcBef>
                <a:spcPts val="0"/>
              </a:spcBef>
              <a:spcAft>
                <a:spcPts val="0"/>
              </a:spcAft>
              <a:buFont typeface="Courier New"/>
              <a:buChar char="o"/>
            </a:pPr>
            <a:r>
              <a:rPr lang="en-US" sz="1200" dirty="0" smtClean="0">
                <a:effectLst/>
                <a:latin typeface="+mn-lt"/>
                <a:ea typeface="Calibri"/>
                <a:cs typeface="Calibri"/>
              </a:rPr>
              <a:t>The rule also address height and speed restrictions and other operational limits, such as prohibiting flights over unprotected people on the ground who aren’t directly participating in the UAS operation.</a:t>
            </a:r>
            <a:endParaRPr lang="en-US" sz="1100" dirty="0" smtClean="0">
              <a:effectLst/>
              <a:latin typeface="+mn-lt"/>
              <a:ea typeface="Calibri"/>
              <a:cs typeface="Times New Roman"/>
            </a:endParaRPr>
          </a:p>
          <a:p>
            <a:pPr marL="742950" marR="0" lvl="1" indent="-285750">
              <a:spcBef>
                <a:spcPts val="0"/>
              </a:spcBef>
              <a:spcAft>
                <a:spcPts val="0"/>
              </a:spcAft>
              <a:buFont typeface="Courier New"/>
              <a:buChar char="o"/>
            </a:pPr>
            <a:r>
              <a:rPr lang="en-US" sz="1200" dirty="0" smtClean="0">
                <a:effectLst/>
                <a:latin typeface="+mn-lt"/>
                <a:ea typeface="Calibri"/>
                <a:cs typeface="Calibri"/>
              </a:rPr>
              <a:t>The rule permits UAS flight in uncontrolled (Class G) airspace without permission from air traffic control. Flights in controlled airspace (Class B, C, D, and E) require authorization from air traffic control.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30</a:t>
            </a:fld>
            <a:endParaRPr lang="en-US"/>
          </a:p>
        </p:txBody>
      </p:sp>
    </p:spTree>
    <p:extLst>
      <p:ext uri="{BB962C8B-B14F-4D97-AF65-F5344CB8AC3E}">
        <p14:creationId xmlns:p14="http://schemas.microsoft.com/office/powerpoint/2010/main" val="409285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A957597-3028-4F52-B838-07D4BC54E371}" type="slidenum">
              <a:rPr lang="en-US" smtClean="0"/>
              <a:t>33</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849982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A957597-3028-4F52-B838-07D4BC54E371}" type="slidenum">
              <a:rPr lang="en-US" smtClean="0"/>
              <a:t>34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33040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A957597-3028-4F52-B838-07D4BC54E371}" type="slidenum">
              <a:rPr lang="en-US" smtClean="0"/>
              <a:t>35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15430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37</a:t>
            </a:fld>
            <a:endParaRPr lang="en-US" dirty="0"/>
          </a:p>
        </p:txBody>
      </p:sp>
    </p:spTree>
    <p:extLst>
      <p:ext uri="{BB962C8B-B14F-4D97-AF65-F5344CB8AC3E}">
        <p14:creationId xmlns:p14="http://schemas.microsoft.com/office/powerpoint/2010/main" val="762060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FCCDFB8-CE1E-4CEA-A9A7-0392F69410F3}" type="slidenum">
              <a:rPr lang="en-US" smtClean="0">
                <a:solidFill>
                  <a:prstClr val="black"/>
                </a:solidFill>
              </a:rPr>
              <a:pPr/>
              <a:t>38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75602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t>39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8471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dirty="0" smtClean="0">
              <a:latin typeface="Times New Roman" pitchFamily="18" charset="0"/>
            </a:endParaRPr>
          </a:p>
        </p:txBody>
      </p:sp>
      <p:sp>
        <p:nvSpPr>
          <p:cNvPr id="36868" name="Slide Number Placeholder 3"/>
          <p:cNvSpPr>
            <a:spLocks noGrp="1"/>
          </p:cNvSpPr>
          <p:nvPr>
            <p:ph type="sldNum" sz="quarter" idx="5"/>
          </p:nvPr>
        </p:nvSpPr>
        <p:spPr>
          <a:noFill/>
        </p:spPr>
        <p:txBody>
          <a:bodyPr/>
          <a:lstStyle>
            <a:lvl1pPr defTabSz="926921" eaLnBrk="0" hangingPunct="0">
              <a:spcBef>
                <a:spcPct val="30000"/>
              </a:spcBef>
              <a:defRPr sz="1200">
                <a:solidFill>
                  <a:schemeClr val="tx1"/>
                </a:solidFill>
                <a:latin typeface="Arial" charset="0"/>
              </a:defRPr>
            </a:lvl1pPr>
            <a:lvl2pPr marL="757066" indent="-291179" defTabSz="926921" eaLnBrk="0" hangingPunct="0">
              <a:spcBef>
                <a:spcPct val="30000"/>
              </a:spcBef>
              <a:defRPr sz="1200">
                <a:solidFill>
                  <a:schemeClr val="tx1"/>
                </a:solidFill>
                <a:latin typeface="Arial" charset="0"/>
              </a:defRPr>
            </a:lvl2pPr>
            <a:lvl3pPr marL="1164717" indent="-232943" defTabSz="926921" eaLnBrk="0" hangingPunct="0">
              <a:spcBef>
                <a:spcPct val="30000"/>
              </a:spcBef>
              <a:defRPr sz="1200">
                <a:solidFill>
                  <a:schemeClr val="tx1"/>
                </a:solidFill>
                <a:latin typeface="Arial" charset="0"/>
              </a:defRPr>
            </a:lvl3pPr>
            <a:lvl4pPr marL="1630604" indent="-232943" defTabSz="926921" eaLnBrk="0" hangingPunct="0">
              <a:spcBef>
                <a:spcPct val="30000"/>
              </a:spcBef>
              <a:defRPr sz="1200">
                <a:solidFill>
                  <a:schemeClr val="tx1"/>
                </a:solidFill>
                <a:latin typeface="Arial" charset="0"/>
              </a:defRPr>
            </a:lvl4pPr>
            <a:lvl5pPr marL="2096491" indent="-232943" defTabSz="926921" eaLnBrk="0" hangingPunct="0">
              <a:spcBef>
                <a:spcPct val="30000"/>
              </a:spcBef>
              <a:defRPr sz="1200">
                <a:solidFill>
                  <a:schemeClr val="tx1"/>
                </a:solidFill>
                <a:latin typeface="Arial" charset="0"/>
              </a:defRPr>
            </a:lvl5pPr>
            <a:lvl6pPr marL="2562377" indent="-232943" defTabSz="926921" eaLnBrk="0" fontAlgn="base" hangingPunct="0">
              <a:spcBef>
                <a:spcPct val="30000"/>
              </a:spcBef>
              <a:spcAft>
                <a:spcPct val="0"/>
              </a:spcAft>
              <a:defRPr sz="1200">
                <a:solidFill>
                  <a:schemeClr val="tx1"/>
                </a:solidFill>
                <a:latin typeface="Arial" charset="0"/>
              </a:defRPr>
            </a:lvl6pPr>
            <a:lvl7pPr marL="3028264" indent="-232943" defTabSz="926921" eaLnBrk="0" fontAlgn="base" hangingPunct="0">
              <a:spcBef>
                <a:spcPct val="30000"/>
              </a:spcBef>
              <a:spcAft>
                <a:spcPct val="0"/>
              </a:spcAft>
              <a:defRPr sz="1200">
                <a:solidFill>
                  <a:schemeClr val="tx1"/>
                </a:solidFill>
                <a:latin typeface="Arial" charset="0"/>
              </a:defRPr>
            </a:lvl7pPr>
            <a:lvl8pPr marL="3494151" indent="-232943" defTabSz="926921" eaLnBrk="0" fontAlgn="base" hangingPunct="0">
              <a:spcBef>
                <a:spcPct val="30000"/>
              </a:spcBef>
              <a:spcAft>
                <a:spcPct val="0"/>
              </a:spcAft>
              <a:defRPr sz="1200">
                <a:solidFill>
                  <a:schemeClr val="tx1"/>
                </a:solidFill>
                <a:latin typeface="Arial" charset="0"/>
              </a:defRPr>
            </a:lvl8pPr>
            <a:lvl9pPr marL="3960038" indent="-232943" defTabSz="92692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1C66D-BFCE-4C7B-8000-E20466243D60}" type="slidenum">
              <a:rPr lang="en-US" altLang="en-US" smtClean="0">
                <a:latin typeface="Times New Roman" pitchFamily="18" charset="0"/>
              </a:rPr>
              <a:pPr eaLnBrk="1" hangingPunct="1">
                <a:spcBef>
                  <a:spcPct val="0"/>
                </a:spcBef>
              </a:pPr>
              <a:t>3</a:t>
            </a:fld>
            <a:endParaRPr lang="en-US" altLang="en-US" dirty="0" smtClean="0">
              <a:latin typeface="Times New Roman" pitchFamily="18" charset="0"/>
            </a:endParaRPr>
          </a:p>
        </p:txBody>
      </p:sp>
    </p:spTree>
    <p:extLst>
      <p:ext uri="{BB962C8B-B14F-4D97-AF65-F5344CB8AC3E}">
        <p14:creationId xmlns:p14="http://schemas.microsoft.com/office/powerpoint/2010/main" val="60067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19563-6013-417D-9279-1CA698ABB8B1}" type="slidenum">
              <a:rPr lang="en-US" smtClean="0"/>
              <a:t>40</a:t>
            </a:fld>
            <a:endParaRPr lang="en-US" dirty="0"/>
          </a:p>
        </p:txBody>
      </p:sp>
    </p:spTree>
    <p:extLst>
      <p:ext uri="{BB962C8B-B14F-4D97-AF65-F5344CB8AC3E}">
        <p14:creationId xmlns:p14="http://schemas.microsoft.com/office/powerpoint/2010/main" val="1882482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19563-6013-417D-9279-1CA698ABB8B1}" type="slidenum">
              <a:rPr lang="en-US" smtClean="0"/>
              <a:t>41</a:t>
            </a:fld>
            <a:endParaRPr lang="en-US" dirty="0"/>
          </a:p>
        </p:txBody>
      </p:sp>
    </p:spTree>
    <p:extLst>
      <p:ext uri="{BB962C8B-B14F-4D97-AF65-F5344CB8AC3E}">
        <p14:creationId xmlns:p14="http://schemas.microsoft.com/office/powerpoint/2010/main" val="233957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FD36E3-FEE2-413E-A26E-0151AA6DA8D5}" type="slidenum">
              <a:rPr lang="en-US" smtClean="0"/>
              <a:t>42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74572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solidFill>
                  <a:prstClr val="black"/>
                </a:solidFill>
              </a:rPr>
              <a:pPr/>
              <a:t>43</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7049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D36E3-FEE2-413E-A26E-0151AA6DA8D5}" type="slidenum">
              <a:rPr lang="en-US" smtClean="0"/>
              <a:t>44</a:t>
            </a:fld>
            <a:endParaRPr lang="en-US" dirty="0"/>
          </a:p>
        </p:txBody>
      </p:sp>
    </p:spTree>
    <p:extLst>
      <p:ext uri="{BB962C8B-B14F-4D97-AF65-F5344CB8AC3E}">
        <p14:creationId xmlns:p14="http://schemas.microsoft.com/office/powerpoint/2010/main" val="225488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1191" eaLnBrk="0" hangingPunct="0">
              <a:defRPr sz="2400">
                <a:solidFill>
                  <a:schemeClr val="tx1"/>
                </a:solidFill>
                <a:latin typeface="Arial" charset="0"/>
              </a:defRPr>
            </a:lvl1pPr>
            <a:lvl2pPr marL="742923" indent="-285739" defTabSz="911191" eaLnBrk="0" hangingPunct="0">
              <a:defRPr sz="2400">
                <a:solidFill>
                  <a:schemeClr val="tx1"/>
                </a:solidFill>
                <a:latin typeface="Arial" charset="0"/>
              </a:defRPr>
            </a:lvl2pPr>
            <a:lvl3pPr marL="1142957" indent="-228591" defTabSz="911191" eaLnBrk="0" hangingPunct="0">
              <a:defRPr sz="2400">
                <a:solidFill>
                  <a:schemeClr val="tx1"/>
                </a:solidFill>
                <a:latin typeface="Arial" charset="0"/>
              </a:defRPr>
            </a:lvl3pPr>
            <a:lvl4pPr marL="1600141" indent="-228591" defTabSz="911191" eaLnBrk="0" hangingPunct="0">
              <a:defRPr sz="2400">
                <a:solidFill>
                  <a:schemeClr val="tx1"/>
                </a:solidFill>
                <a:latin typeface="Arial" charset="0"/>
              </a:defRPr>
            </a:lvl4pPr>
            <a:lvl5pPr marL="2057324" indent="-228591" defTabSz="911191" eaLnBrk="0" hangingPunct="0">
              <a:defRPr sz="2400">
                <a:solidFill>
                  <a:schemeClr val="tx1"/>
                </a:solidFill>
                <a:latin typeface="Arial" charset="0"/>
              </a:defRPr>
            </a:lvl5pPr>
            <a:lvl6pPr marL="2514507" indent="-228591" defTabSz="911191" eaLnBrk="0" fontAlgn="base" hangingPunct="0">
              <a:spcBef>
                <a:spcPct val="50000"/>
              </a:spcBef>
              <a:spcAft>
                <a:spcPct val="0"/>
              </a:spcAft>
              <a:buChar char="•"/>
              <a:defRPr sz="2400">
                <a:solidFill>
                  <a:schemeClr val="tx1"/>
                </a:solidFill>
                <a:latin typeface="Arial" charset="0"/>
              </a:defRPr>
            </a:lvl6pPr>
            <a:lvl7pPr marL="2971689" indent="-228591" defTabSz="911191" eaLnBrk="0" fontAlgn="base" hangingPunct="0">
              <a:spcBef>
                <a:spcPct val="50000"/>
              </a:spcBef>
              <a:spcAft>
                <a:spcPct val="0"/>
              </a:spcAft>
              <a:buChar char="•"/>
              <a:defRPr sz="2400">
                <a:solidFill>
                  <a:schemeClr val="tx1"/>
                </a:solidFill>
                <a:latin typeface="Arial" charset="0"/>
              </a:defRPr>
            </a:lvl7pPr>
            <a:lvl8pPr marL="3428872" indent="-228591" defTabSz="911191" eaLnBrk="0" fontAlgn="base" hangingPunct="0">
              <a:spcBef>
                <a:spcPct val="50000"/>
              </a:spcBef>
              <a:spcAft>
                <a:spcPct val="0"/>
              </a:spcAft>
              <a:buChar char="•"/>
              <a:defRPr sz="2400">
                <a:solidFill>
                  <a:schemeClr val="tx1"/>
                </a:solidFill>
                <a:latin typeface="Arial" charset="0"/>
              </a:defRPr>
            </a:lvl8pPr>
            <a:lvl9pPr marL="3886055" indent="-228591" defTabSz="911191" eaLnBrk="0" fontAlgn="base" hangingPunct="0">
              <a:spcBef>
                <a:spcPct val="50000"/>
              </a:spcBef>
              <a:spcAft>
                <a:spcPct val="0"/>
              </a:spcAft>
              <a:buChar char="•"/>
              <a:defRPr sz="2400">
                <a:solidFill>
                  <a:schemeClr val="tx1"/>
                </a:solidFill>
                <a:latin typeface="Arial" charset="0"/>
              </a:defRPr>
            </a:lvl9pPr>
          </a:lstStyle>
          <a:p>
            <a:pPr eaLnBrk="1" hangingPunct="1"/>
            <a:fld id="{64923D97-8E05-432B-88B1-2B5C1CA10D1C}" type="slidenum">
              <a:rPr lang="en-US" sz="1200">
                <a:latin typeface="Times New Roman" pitchFamily="18" charset="0"/>
              </a:rPr>
              <a:pPr eaLnBrk="1" hangingPunct="1"/>
              <a:t>45</a:t>
            </a:fld>
            <a:endParaRPr lang="en-US" sz="1200" dirty="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sz="1200" dirty="0" smtClean="0"/>
              <a:t>Pathway to “Yes”</a:t>
            </a:r>
          </a:p>
          <a:p>
            <a:pPr marL="738188" lvl="1" indent="-328613">
              <a:buFont typeface="Wingdings" panose="05000000000000000000" pitchFamily="2" charset="2"/>
              <a:buChar char="Ø"/>
            </a:pPr>
            <a:r>
              <a:rPr lang="en-US" sz="1200" dirty="0" smtClean="0"/>
              <a:t>Build number of operations needed to develop comfort with skills and type of operations</a:t>
            </a:r>
          </a:p>
          <a:p>
            <a:endParaRPr lang="en-US" sz="1200" dirty="0" smtClean="0"/>
          </a:p>
          <a:p>
            <a:r>
              <a:rPr lang="en-US" sz="1200" dirty="0" smtClean="0"/>
              <a:t>Can’t just have grand ambitions because they are:</a:t>
            </a:r>
          </a:p>
          <a:p>
            <a:pPr marL="742950" lvl="2" indent="-342900">
              <a:buFont typeface="Wingdings" panose="05000000000000000000" pitchFamily="2" charset="2"/>
              <a:buChar char="Ø"/>
            </a:pPr>
            <a:r>
              <a:rPr lang="en-US" sz="1200" dirty="0" smtClean="0"/>
              <a:t>Hard to execute</a:t>
            </a:r>
          </a:p>
          <a:p>
            <a:pPr marL="742950" lvl="2" indent="-342900">
              <a:buFont typeface="Wingdings" panose="05000000000000000000" pitchFamily="2" charset="2"/>
              <a:buChar char="Ø"/>
            </a:pPr>
            <a:r>
              <a:rPr lang="en-US" sz="1200" dirty="0" smtClean="0"/>
              <a:t>Difficult to manage</a:t>
            </a:r>
          </a:p>
          <a:p>
            <a:endParaRPr lang="en-US" sz="1200" dirty="0" smtClean="0"/>
          </a:p>
          <a:p>
            <a:r>
              <a:rPr lang="en-US" sz="1200" dirty="0" smtClean="0"/>
              <a:t>Partnering with Industry</a:t>
            </a:r>
          </a:p>
          <a:p>
            <a:pPr marL="342900" lvl="0" indent="-342900">
              <a:buFont typeface="Wingdings" panose="05000000000000000000" pitchFamily="2" charset="2"/>
              <a:buChar char="Ø"/>
            </a:pPr>
            <a:r>
              <a:rPr lang="en-US" sz="1200" dirty="0" smtClean="0"/>
              <a:t>Regulatory entities must respond and adjust in real-time</a:t>
            </a:r>
          </a:p>
          <a:p>
            <a:pPr marL="342900" lvl="0" indent="-342900">
              <a:buFont typeface="Wingdings" panose="05000000000000000000" pitchFamily="2" charset="2"/>
              <a:buChar char="Ø"/>
            </a:pPr>
            <a:r>
              <a:rPr lang="en-US" sz="1200" dirty="0" smtClean="0"/>
              <a:t>The FAA engages with the UAS community to provide a common understanding of goals and constraints and to develop specific standards needed to support operations and approval processes.  This engagement provides mutual education of expectations and constraints, and facilitates common approaches and solutions. </a:t>
            </a:r>
          </a:p>
          <a:p>
            <a:pPr marL="342900" lvl="0" indent="-342900">
              <a:buFont typeface="Wingdings" panose="05000000000000000000" pitchFamily="2" charset="2"/>
              <a:buChar char="Ø"/>
            </a:pPr>
            <a:r>
              <a:rPr lang="en-US" sz="1200" dirty="0" smtClean="0"/>
              <a:t>One mechanism by which the FAA accomplishes this is through the Drone Advisory Committee (DAC), a federal advisory committee created to assist the FAA prioritize UAS regulatory actions.</a:t>
            </a:r>
          </a:p>
          <a:p>
            <a:pPr marL="342900" lvl="0" indent="-342900">
              <a:buFont typeface="Wingdings" panose="05000000000000000000" pitchFamily="2" charset="2"/>
              <a:buChar char="Ø"/>
            </a:pPr>
            <a:r>
              <a:rPr lang="en-US" sz="1200" kern="1200" dirty="0" smtClean="0">
                <a:solidFill>
                  <a:schemeClr val="tx1"/>
                </a:solidFill>
                <a:effectLst/>
                <a:latin typeface="+mn-lt"/>
                <a:ea typeface="+mn-ea"/>
                <a:cs typeface="+mn-cs"/>
              </a:rPr>
              <a:t>The purpose of the DAC is to provide an open venue for FAA and UAS stakeholders to work in partnership to identify and recommend a single, consensus-based set of resolutions for issues regarding the efficiency and safety of integrating UAS into the NAS and to develop recommendations to address those issues and challenges.</a:t>
            </a:r>
          </a:p>
          <a:p>
            <a:pPr marL="342900" lvl="0" indent="-342900">
              <a:buFont typeface="Wingdings" panose="05000000000000000000" pitchFamily="2" charset="2"/>
              <a:buChar char="Ø"/>
            </a:pPr>
            <a:r>
              <a:rPr lang="en-US" sz="1200" kern="1200" dirty="0" smtClean="0">
                <a:solidFill>
                  <a:schemeClr val="tx1"/>
                </a:solidFill>
                <a:effectLst/>
                <a:latin typeface="+mn-lt"/>
                <a:ea typeface="+mn-ea"/>
                <a:cs typeface="+mn-cs"/>
              </a:rPr>
              <a:t>The DAC will also provide the FAA with recommendations that may be used for tactical and strategic planning purposes.</a:t>
            </a:r>
          </a:p>
          <a:p>
            <a:pPr marL="342900" lvl="0" indent="-342900">
              <a:buFont typeface="Wingdings" panose="05000000000000000000" pitchFamily="2" charset="2"/>
              <a:buChar char="Ø"/>
            </a:pPr>
            <a:r>
              <a:rPr lang="en-US" sz="1200" kern="1200" dirty="0" smtClean="0">
                <a:solidFill>
                  <a:schemeClr val="tx1"/>
                </a:solidFill>
                <a:effectLst/>
                <a:latin typeface="+mn-lt"/>
                <a:ea typeface="+mn-ea"/>
                <a:cs typeface="+mn-cs"/>
              </a:rPr>
              <a:t>The DAC is comprised of senior executives that represent the spectrum of the UAS stakeholder community:  unmanned aircraft manufacturers and operators, traditional aviation groups, labor organizations, radio and navigation equipment manufacturers, airport operators and state and local officials.</a:t>
            </a:r>
          </a:p>
          <a:p>
            <a:pPr marL="342900" lvl="0" indent="-342900">
              <a:buFont typeface="Wingdings" panose="05000000000000000000" pitchFamily="2" charset="2"/>
              <a:buChar char="Ø"/>
            </a:pPr>
            <a:r>
              <a:rPr lang="en-US" sz="1200" kern="1200" dirty="0" smtClean="0">
                <a:solidFill>
                  <a:schemeClr val="tx1"/>
                </a:solidFill>
                <a:effectLst/>
                <a:latin typeface="+mn-lt"/>
                <a:ea typeface="+mn-ea"/>
                <a:cs typeface="+mn-cs"/>
              </a:rPr>
              <a:t>RTCA, the DAC Secretariat, held the first public meeting on September 16, 2016.  The second one was held January 31.  Information about the DAC, it’s members and meeting minutes can be found on the RTCA website. </a:t>
            </a:r>
            <a:r>
              <a:rPr lang="en-US" sz="1200" u="sng" kern="1200" dirty="0" smtClean="0">
                <a:solidFill>
                  <a:schemeClr val="tx1"/>
                </a:solidFill>
                <a:effectLst/>
                <a:latin typeface="+mn-lt"/>
                <a:ea typeface="+mn-ea"/>
                <a:cs typeface="+mn-cs"/>
                <a:hlinkClick r:id="rId3"/>
              </a:rPr>
              <a:t>http://www.rtca.org/content.asp?pl=216&amp;contentid=216</a:t>
            </a:r>
            <a:r>
              <a:rPr lang="en-US" sz="1200" kern="1200" dirty="0" smtClean="0">
                <a:solidFill>
                  <a:schemeClr val="tx1"/>
                </a:solidFill>
                <a:effectLst/>
                <a:latin typeface="+mn-lt"/>
                <a:ea typeface="+mn-ea"/>
                <a:cs typeface="+mn-cs"/>
              </a:rPr>
              <a:t>. </a:t>
            </a:r>
            <a:endParaRPr lang="en-US" sz="1200" dirty="0" smtClean="0"/>
          </a:p>
          <a:p>
            <a:pPr marL="0" indent="0">
              <a:buFont typeface="Arial" panose="020B0604020202020204" pitchFamily="34" charset="0"/>
              <a:buNone/>
            </a:pPr>
            <a:endParaRPr lang="en-US" sz="1200" baseline="0" dirty="0" smtClean="0"/>
          </a:p>
        </p:txBody>
      </p:sp>
    </p:spTree>
    <p:extLst>
      <p:ext uri="{BB962C8B-B14F-4D97-AF65-F5344CB8AC3E}">
        <p14:creationId xmlns:p14="http://schemas.microsoft.com/office/powerpoint/2010/main" val="237435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6"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6FCCDFB8-CE1E-4CEA-A9A7-0392F69410F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03871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t>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4621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D36E3-FEE2-413E-A26E-0151AA6DA8D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485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FD36E3-FEE2-413E-A26E-0151AA6DA8D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854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10</a:t>
            </a:fld>
            <a:endParaRPr lang="en-US" dirty="0"/>
          </a:p>
        </p:txBody>
      </p:sp>
    </p:spTree>
    <p:extLst>
      <p:ext uri="{BB962C8B-B14F-4D97-AF65-F5344CB8AC3E}">
        <p14:creationId xmlns:p14="http://schemas.microsoft.com/office/powerpoint/2010/main" val="132247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EE607-FC2B-4A90-B5A7-A1B87740293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8611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69319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91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dirty="0" smtClean="0"/>
              <a:t>Select to edit master subtitle</a:t>
            </a:r>
          </a:p>
        </p:txBody>
      </p:sp>
      <p:pic>
        <p:nvPicPr>
          <p:cNvPr id="1024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4082" b="4255"/>
          <a:stretch/>
        </p:blipFill>
        <p:spPr bwMode="auto">
          <a:xfrm>
            <a:off x="5257800" y="0"/>
            <a:ext cx="43523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051"/>
          <p:cNvSpPr txBox="1">
            <a:spLocks noChangeArrowheads="1"/>
          </p:cNvSpPr>
          <p:nvPr userDrawn="1"/>
        </p:nvSpPr>
        <p:spPr bwMode="auto">
          <a:xfrm>
            <a:off x="228600" y="4343400"/>
            <a:ext cx="524889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20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Presented to:</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Russian Federal Air Transport Agency (FATA)</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Presented by:</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Tricia Stacey</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Director. UAS International Division</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UAS Integration Office</a:t>
            </a:r>
          </a:p>
          <a:p>
            <a:pPr marL="0" marR="0" lvl="0" indent="0" algn="l" defTabSz="914400" rtl="0" eaLnBrk="1" fontAlgn="auto" latinLnBrk="0" hangingPunct="1">
              <a:lnSpc>
                <a:spcPct val="100000"/>
              </a:lnSpc>
              <a:spcBef>
                <a:spcPts val="0"/>
              </a:spcBef>
              <a:spcAft>
                <a:spcPts val="120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Federal Aviation Administration (FAA)</a:t>
            </a:r>
          </a:p>
          <a:p>
            <a:pPr marL="1371600" marR="0" lvl="0" indent="-137160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Date: 	</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November 15, 2017</a:t>
            </a:r>
          </a:p>
        </p:txBody>
      </p:sp>
    </p:spTree>
    <p:extLst>
      <p:ext uri="{BB962C8B-B14F-4D97-AF65-F5344CB8AC3E}">
        <p14:creationId xmlns:p14="http://schemas.microsoft.com/office/powerpoint/2010/main" val="11259944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0"/>
          </p:nvPr>
        </p:nvSpPr>
        <p:spPr>
          <a:xfrm>
            <a:off x="889000" y="6470650"/>
            <a:ext cx="44450" cy="460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949464"/>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D2F68"/>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1" i="0">
                <a:solidFill>
                  <a:srgbClr val="C0C0C0"/>
                </a:solidFill>
                <a:latin typeface="Arial"/>
                <a:cs typeface="Arial"/>
              </a:defRPr>
            </a:lvl1pPr>
          </a:lstStyle>
          <a:p>
            <a:pPr marL="12700" marR="5080">
              <a:lnSpc>
                <a:spcPct val="100000"/>
              </a:lnSpc>
            </a:pPr>
            <a:r>
              <a:rPr spc="-10" dirty="0"/>
              <a:t>FAA </a:t>
            </a:r>
            <a:r>
              <a:rPr spc="-20" dirty="0"/>
              <a:t>UAS </a:t>
            </a:r>
            <a:r>
              <a:rPr spc="-5" dirty="0"/>
              <a:t>Update  </a:t>
            </a:r>
            <a:r>
              <a:rPr spc="-10" dirty="0"/>
              <a:t>JARUS</a:t>
            </a:r>
            <a:r>
              <a:rPr spc="-15" dirty="0"/>
              <a:t> </a:t>
            </a:r>
            <a:r>
              <a:rPr spc="-5" dirty="0"/>
              <a:t>Plenary</a:t>
            </a:r>
          </a:p>
        </p:txBody>
      </p:sp>
      <p:sp>
        <p:nvSpPr>
          <p:cNvPr id="6" name="Holder 6"/>
          <p:cNvSpPr>
            <a:spLocks noGrp="1"/>
          </p:cNvSpPr>
          <p:nvPr>
            <p:ph type="dt" sz="half" idx="6"/>
          </p:nvPr>
        </p:nvSpPr>
        <p:spPr/>
        <p:txBody>
          <a:bodyPr lIns="0" tIns="0" rIns="0" bIns="0"/>
          <a:lstStyle>
            <a:lvl1pPr>
              <a:defRPr sz="1200" b="1" i="0">
                <a:solidFill>
                  <a:schemeClr val="bg1">
                    <a:lumMod val="65000"/>
                  </a:schemeClr>
                </a:solidFill>
                <a:latin typeface="Arial"/>
                <a:cs typeface="Arial"/>
              </a:defRPr>
            </a:lvl1pPr>
          </a:lstStyle>
          <a:p>
            <a:pPr marL="12700" marR="5080">
              <a:lnSpc>
                <a:spcPct val="86300"/>
              </a:lnSpc>
              <a:spcBef>
                <a:spcPts val="180"/>
              </a:spcBef>
            </a:pPr>
            <a:r>
              <a:rPr lang="en-US" spc="-5" dirty="0" smtClean="0"/>
              <a:t>Federal Aviation  Administration  www.faa.gov/uas</a:t>
            </a:r>
            <a:endParaRPr lang="en-US" sz="1050" dirty="0"/>
          </a:p>
        </p:txBody>
      </p:sp>
      <p:sp>
        <p:nvSpPr>
          <p:cNvPr id="7" name="Holder 7"/>
          <p:cNvSpPr>
            <a:spLocks noGrp="1"/>
          </p:cNvSpPr>
          <p:nvPr>
            <p:ph type="sldNum" sz="quarter" idx="7"/>
          </p:nvPr>
        </p:nvSpPr>
        <p:spPr/>
        <p:txBody>
          <a:bodyPr lIns="0" tIns="0" rIns="0" bIns="0"/>
          <a:lstStyle>
            <a:lvl1pPr>
              <a:defRPr sz="1200" b="1" i="0">
                <a:solidFill>
                  <a:srgbClr val="C1C1C1"/>
                </a:solidFill>
                <a:latin typeface="Arial"/>
                <a:cs typeface="Arial"/>
              </a:defRPr>
            </a:lvl1pPr>
          </a:lstStyle>
          <a:p>
            <a:pPr marL="254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149577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8285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943292"/>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04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54180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4150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282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660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141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a:latin typeface="Times New Roman" pitchFamily="18" charset="0"/>
                <a:cs typeface="+mn-cs"/>
              </a:defRPr>
            </a:lvl1pPr>
          </a:lstStyle>
          <a:p>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a:latin typeface="Times New Roman" pitchFamily="18" charset="0"/>
                <a:cs typeface="+mn-cs"/>
              </a:defRPr>
            </a:lvl1pPr>
          </a:lstStyle>
          <a:p>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a:solidFill>
                  <a:schemeClr val="bg1"/>
                </a:solidFill>
                <a:latin typeface="Times New Roman" pitchFamily="18" charset="0"/>
                <a:cs typeface="+mn-cs"/>
              </a:defRPr>
            </a:lvl1pPr>
          </a:lstStyle>
          <a:p>
            <a:fld id="{CDF58BD2-86B7-47B6-AFD4-34AA5C6F893B}" type="slidenum">
              <a:rPr lang="en-US" smtClean="0"/>
              <a:t>‹#›</a:t>
            </a:fld>
            <a:endParaRPr lang="en-US" dirty="0"/>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nvGrpSpPr>
          <p:cNvPr id="1032" name="Group 25"/>
          <p:cNvGrpSpPr>
            <a:grpSpLocks/>
          </p:cNvGrpSpPr>
          <p:nvPr/>
        </p:nvGrpSpPr>
        <p:grpSpPr bwMode="auto">
          <a:xfrm>
            <a:off x="5708650" y="6124575"/>
            <a:ext cx="1895475" cy="661988"/>
            <a:chOff x="3596" y="3858"/>
            <a:chExt cx="1194" cy="417"/>
          </a:xfrm>
        </p:grpSpPr>
        <p:pic>
          <p:nvPicPr>
            <p:cNvPr id="1036" name="Picture 2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0" y="3895"/>
              <a:ext cx="770"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pPr>
              <a:r>
                <a:rPr lang="en-US" sz="1200" b="1" dirty="0">
                  <a:solidFill>
                    <a:schemeClr val="bg1"/>
                  </a:solidFill>
                  <a:latin typeface="Calibri" panose="020F0502020204030204" pitchFamily="34" charset="0"/>
                  <a:cs typeface="Calibri" panose="020F0502020204030204" pitchFamily="34" charset="0"/>
                </a:rPr>
                <a:t>Federal Aviation</a:t>
              </a:r>
            </a:p>
            <a:p>
              <a:pPr>
                <a:lnSpc>
                  <a:spcPct val="85000"/>
                </a:lnSpc>
              </a:pPr>
              <a:r>
                <a:rPr lang="en-US" sz="1200" b="1" dirty="0">
                  <a:solidFill>
                    <a:schemeClr val="bg1"/>
                  </a:solidFill>
                  <a:latin typeface="Calibri" panose="020F0502020204030204" pitchFamily="34" charset="0"/>
                  <a:cs typeface="Calibri" panose="020F0502020204030204" pitchFamily="34" charset="0"/>
                </a:rPr>
                <a:t>Administration</a:t>
              </a:r>
            </a:p>
          </p:txBody>
        </p:sp>
      </p:grpSp>
      <p:sp>
        <p:nvSpPr>
          <p:cNvPr id="1033" name="Text Box 29"/>
          <p:cNvSpPr txBox="1">
            <a:spLocks noChangeArrowheads="1"/>
          </p:cNvSpPr>
          <p:nvPr/>
        </p:nvSpPr>
        <p:spPr bwMode="auto">
          <a:xfrm>
            <a:off x="396875" y="6200001"/>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baseline="0" dirty="0" smtClean="0">
                <a:solidFill>
                  <a:srgbClr val="C0C0C0"/>
                </a:solidFill>
                <a:latin typeface="Calibri" panose="020F0502020204030204" pitchFamily="34" charset="0"/>
                <a:cs typeface="Calibri" panose="020F0502020204030204" pitchFamily="34" charset="0"/>
              </a:rPr>
              <a:t>FAA Overview of UAS Integration Planning: Strategies and Approaches	</a:t>
            </a:r>
            <a:endParaRPr lang="en-US" sz="1200" dirty="0">
              <a:solidFill>
                <a:srgbClr val="C0C0C0"/>
              </a:solidFill>
              <a:latin typeface="Calibri" panose="020F0502020204030204" pitchFamily="34" charset="0"/>
              <a:cs typeface="Calibri" panose="020F0502020204030204" pitchFamily="34" charset="0"/>
            </a:endParaRPr>
          </a:p>
        </p:txBody>
      </p:sp>
      <p:sp>
        <p:nvSpPr>
          <p:cNvPr id="1035" name="Text Box 33"/>
          <p:cNvSpPr txBox="1">
            <a:spLocks noChangeArrowheads="1"/>
          </p:cNvSpPr>
          <p:nvPr/>
        </p:nvSpPr>
        <p:spPr bwMode="auto">
          <a:xfrm rot="10800000" flipV="1">
            <a:off x="8170863" y="6324600"/>
            <a:ext cx="942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fld id="{BE57A294-C475-4EB4-80AD-4A3D3BD0194F}" type="slidenum">
              <a:rPr lang="en-US" sz="1200" b="1">
                <a:solidFill>
                  <a:srgbClr val="C0C0C0"/>
                </a:solidFill>
              </a:rPr>
              <a:pPr algn="ctr"/>
              <a:t>‹#›</a:t>
            </a:fld>
            <a:endParaRPr lang="en-US" sz="1200" dirty="0">
              <a:solidFill>
                <a:srgbClr val="C0C0C0"/>
              </a:solidFill>
            </a:endParaRPr>
          </a:p>
        </p:txBody>
      </p:sp>
      <p:sp>
        <p:nvSpPr>
          <p:cNvPr id="2" name="TextBox 1"/>
          <p:cNvSpPr txBox="1"/>
          <p:nvPr/>
        </p:nvSpPr>
        <p:spPr>
          <a:xfrm>
            <a:off x="6381750" y="6501382"/>
            <a:ext cx="2308225" cy="53860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C0C0C0"/>
                </a:solidFill>
                <a:latin typeface="Calibri" panose="020F0502020204030204" pitchFamily="34" charset="0"/>
                <a:cs typeface="Calibri" panose="020F0502020204030204" pitchFamily="34" charset="0"/>
              </a:rPr>
              <a:t>www.faa.gov/uas</a:t>
            </a:r>
          </a:p>
          <a:p>
            <a:endParaRPr lang="en-US" dirty="0"/>
          </a:p>
        </p:txBody>
      </p:sp>
      <p:sp>
        <p:nvSpPr>
          <p:cNvPr id="15" name="Text Box 29"/>
          <p:cNvSpPr txBox="1">
            <a:spLocks noChangeArrowheads="1"/>
          </p:cNvSpPr>
          <p:nvPr/>
        </p:nvSpPr>
        <p:spPr bwMode="auto">
          <a:xfrm>
            <a:off x="396875" y="6400800"/>
            <a:ext cx="4784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100" b="1" baseline="0" dirty="0" smtClean="0">
                <a:solidFill>
                  <a:srgbClr val="C0C0C0"/>
                </a:solidFill>
                <a:latin typeface="Calibri" panose="020F0502020204030204" pitchFamily="34" charset="0"/>
                <a:cs typeface="Calibri" panose="020F0502020204030204" pitchFamily="34" charset="0"/>
              </a:rPr>
              <a:t>November 15, 2017</a:t>
            </a:r>
            <a:endParaRPr lang="en-US" sz="1100" dirty="0">
              <a:solidFill>
                <a:srgbClr val="C0C0C0"/>
              </a:solidFill>
              <a:latin typeface="Calibri" panose="020F0502020204030204" pitchFamily="34" charset="0"/>
              <a:cs typeface="Calibri" panose="020F0502020204030204" pitchFamily="34" charset="0"/>
            </a:endParaRPr>
          </a:p>
        </p:txBody>
      </p:sp>
      <p:pic>
        <p:nvPicPr>
          <p:cNvPr id="16" name="Picture 5" descr="C:\Documents and Settings\Charles\Application Data\Microsoft\Media Catalog\FAAST_PPT_BtmGrphc.bmp"/>
          <p:cNvPicPr>
            <a:picLocks noChangeArrowheads="1"/>
          </p:cNvPicPr>
          <p:nvPr/>
        </p:nvPicPr>
        <p:blipFill rotWithShape="1">
          <a:blip r:embed="rId16">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6">
            <a:extLst>
              <a:ext uri="{28A0092B-C50C-407E-A947-70E740481C1C}">
                <a14:useLocalDpi xmlns:a14="http://schemas.microsoft.com/office/drawing/2010/main" val="0"/>
              </a:ext>
            </a:extLst>
          </a:blip>
          <a:srcRect r="9825"/>
          <a:stretch/>
        </p:blipFill>
        <p:spPr bwMode="auto">
          <a:xfrm>
            <a:off x="0"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701" r:id="rId11"/>
    <p:sldLayoutId id="2147483702" r:id="rId12"/>
    <p:sldLayoutId id="2147483703" r:id="rId13"/>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1D2F68"/>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a.gov/news/updates/?newsId=87950&amp;omniRss=news_updatesAoc&amp;cid=101_N_U"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4.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 Id="rId14" Type="http://schemas.openxmlformats.org/officeDocument/2006/relationships/image" Target="../media/image6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4.emf"/></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6.emf"/></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gi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7.JPG"/><Relationship Id="rId5" Type="http://schemas.openxmlformats.org/officeDocument/2006/relationships/image" Target="../media/image76.JPG"/><Relationship Id="rId4" Type="http://schemas.openxmlformats.org/officeDocument/2006/relationships/image" Target="../media/image75.jpeg"/></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79.jpeg"/></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5181600" cy="3124200"/>
          </a:xfrm>
        </p:spPr>
        <p:txBody>
          <a:bodyPr/>
          <a:lstStyle/>
          <a:p>
            <a:r>
              <a:rPr lang="en-US" sz="4000" dirty="0" smtClean="0"/>
              <a:t>FAA Overview of UAS Integration Planning</a:t>
            </a:r>
            <a:r>
              <a:rPr lang="en-US" sz="3800" dirty="0" smtClean="0">
                <a:latin typeface="Calibri" panose="020F0502020204030204" pitchFamily="34" charset="0"/>
                <a:cs typeface="Calibri" panose="020F0502020204030204" pitchFamily="34" charset="0"/>
              </a:rPr>
              <a:t/>
            </a:r>
            <a:br>
              <a:rPr lang="en-US" sz="3800" dirty="0" smtClean="0">
                <a:latin typeface="Calibri" panose="020F0502020204030204" pitchFamily="34" charset="0"/>
                <a:cs typeface="Calibri" panose="020F0502020204030204" pitchFamily="34" charset="0"/>
              </a:rPr>
            </a:br>
            <a:r>
              <a:rPr lang="en-US" sz="3500" dirty="0" smtClean="0">
                <a:latin typeface="Calibri" panose="020F0502020204030204" pitchFamily="34" charset="0"/>
                <a:cs typeface="Calibri" panose="020F0502020204030204" pitchFamily="34" charset="0"/>
              </a:rPr>
              <a:t/>
            </a:r>
            <a:br>
              <a:rPr lang="en-US" sz="3500" dirty="0" smtClean="0">
                <a:latin typeface="Calibri" panose="020F0502020204030204" pitchFamily="34" charset="0"/>
                <a:cs typeface="Calibri" panose="020F0502020204030204" pitchFamily="34" charset="0"/>
              </a:rPr>
            </a:br>
            <a:r>
              <a:rPr lang="en-US" sz="3500" dirty="0" smtClean="0">
                <a:solidFill>
                  <a:schemeClr val="bg1">
                    <a:lumMod val="50000"/>
                  </a:schemeClr>
                </a:solidFill>
                <a:latin typeface="Calibri" panose="020F0502020204030204" pitchFamily="34" charset="0"/>
                <a:cs typeface="Calibri" panose="020F0502020204030204" pitchFamily="34" charset="0"/>
              </a:rPr>
              <a:t>Strategies and Approaches</a:t>
            </a:r>
            <a:r>
              <a:rPr lang="en-US" sz="3800" dirty="0"/>
              <a:t/>
            </a:r>
            <a:br>
              <a:rPr lang="en-US" sz="3800" dirty="0"/>
            </a:br>
            <a:endParaRPr lang="en-US" sz="3800" dirty="0"/>
          </a:p>
        </p:txBody>
      </p:sp>
    </p:spTree>
    <p:extLst>
      <p:ext uri="{BB962C8B-B14F-4D97-AF65-F5344CB8AC3E}">
        <p14:creationId xmlns:p14="http://schemas.microsoft.com/office/powerpoint/2010/main" val="102976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24888" cy="762000"/>
          </a:xfrm>
        </p:spPr>
        <p:txBody>
          <a:bodyPr/>
          <a:lstStyle/>
          <a:p>
            <a:r>
              <a:rPr lang="en-US" dirty="0" smtClean="0">
                <a:solidFill>
                  <a:srgbClr val="002060"/>
                </a:solidFill>
              </a:rPr>
              <a:t>Developing the Research Strategy in Parallel </a:t>
            </a:r>
            <a:endParaRPr lang="en-US" dirty="0">
              <a:solidFill>
                <a:srgbClr val="002060"/>
              </a:solidFill>
            </a:endParaRPr>
          </a:p>
        </p:txBody>
      </p:sp>
      <p:sp>
        <p:nvSpPr>
          <p:cNvPr id="3" name="Content Placeholder 2"/>
          <p:cNvSpPr>
            <a:spLocks noGrp="1"/>
          </p:cNvSpPr>
          <p:nvPr>
            <p:ph idx="1"/>
          </p:nvPr>
        </p:nvSpPr>
        <p:spPr>
          <a:xfrm>
            <a:off x="471488" y="1295400"/>
            <a:ext cx="8215312" cy="4495800"/>
          </a:xfrm>
        </p:spPr>
        <p:txBody>
          <a:bodyPr>
            <a:normAutofit/>
          </a:bodyPr>
          <a:lstStyle/>
          <a:p>
            <a:pPr marL="457200" indent="-457200">
              <a:spcAft>
                <a:spcPts val="600"/>
              </a:spcAft>
              <a:buFont typeface="+mj-lt"/>
              <a:buAutoNum type="arabicPeriod"/>
            </a:pPr>
            <a:r>
              <a:rPr lang="en-US" sz="2400" dirty="0" smtClean="0"/>
              <a:t>Identify essential requirements for the development of a UAS research plan and UAS R&amp;D Roadmap </a:t>
            </a:r>
            <a:endParaRPr lang="en-US" sz="2400" dirty="0" smtClean="0"/>
          </a:p>
          <a:p>
            <a:pPr marL="914400" lvl="1" indent="-457200">
              <a:spcAft>
                <a:spcPts val="1800"/>
              </a:spcAft>
            </a:pPr>
            <a:r>
              <a:rPr lang="en-US" sz="1800" dirty="0" smtClean="0"/>
              <a:t>Research Plan is </a:t>
            </a:r>
            <a:r>
              <a:rPr lang="en-US" sz="1800" b="1" dirty="0" smtClean="0"/>
              <a:t>integrated</a:t>
            </a:r>
            <a:r>
              <a:rPr lang="en-US" sz="1800" dirty="0" smtClean="0"/>
              <a:t> across </a:t>
            </a:r>
            <a:r>
              <a:rPr lang="en-US" sz="1800" dirty="0" smtClean="0"/>
              <a:t>the </a:t>
            </a:r>
            <a:r>
              <a:rPr lang="en-US" sz="1800" dirty="0" smtClean="0"/>
              <a:t>entire FAA:   </a:t>
            </a:r>
            <a:r>
              <a:rPr lang="en-US" sz="1800" dirty="0" smtClean="0"/>
              <a:t>Aviation Safety, Air Traffic, Airport, Security, and NextGen Organization and various mission critical support offices and technical </a:t>
            </a:r>
            <a:r>
              <a:rPr lang="en-US" sz="1800" dirty="0" smtClean="0"/>
              <a:t>centers</a:t>
            </a:r>
            <a:endParaRPr lang="en-US" sz="1800" dirty="0" smtClean="0"/>
          </a:p>
          <a:p>
            <a:pPr marL="571500" indent="-514350">
              <a:buFont typeface="+mj-lt"/>
              <a:buAutoNum type="arabicPeriod"/>
            </a:pPr>
            <a:r>
              <a:rPr lang="en-US" sz="2400" dirty="0" smtClean="0"/>
              <a:t>Partner </a:t>
            </a:r>
            <a:r>
              <a:rPr lang="en-US" sz="2400" dirty="0"/>
              <a:t>with the UAS community of </a:t>
            </a:r>
            <a:r>
              <a:rPr lang="en-US" sz="2400" dirty="0" smtClean="0"/>
              <a:t>stakeholders to communicate and coordinate the FAA’s </a:t>
            </a:r>
            <a:r>
              <a:rPr lang="en-US" sz="2400" dirty="0"/>
              <a:t>UAS </a:t>
            </a:r>
            <a:r>
              <a:rPr lang="en-US" sz="2400" dirty="0" smtClean="0"/>
              <a:t>integration R&amp;D needs</a:t>
            </a:r>
            <a:endParaRPr lang="en-US" sz="2400" dirty="0"/>
          </a:p>
        </p:txBody>
      </p:sp>
    </p:spTree>
    <p:extLst>
      <p:ext uri="{BB962C8B-B14F-4D97-AF65-F5344CB8AC3E}">
        <p14:creationId xmlns:p14="http://schemas.microsoft.com/office/powerpoint/2010/main" val="426747103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noAutofit/>
          </a:bodyPr>
          <a:lstStyle/>
          <a:p>
            <a:r>
              <a:rPr lang="en-US" dirty="0" smtClean="0">
                <a:solidFill>
                  <a:srgbClr val="002060"/>
                </a:solidFill>
              </a:rPr>
              <a:t>Features of the FAA UAS Research Plan</a:t>
            </a:r>
            <a:endParaRPr lang="en-US" dirty="0">
              <a:solidFill>
                <a:srgbClr val="002060"/>
              </a:solidFill>
            </a:endParaRPr>
          </a:p>
        </p:txBody>
      </p:sp>
      <p:sp>
        <p:nvSpPr>
          <p:cNvPr id="2" name="Content Placeholder 1"/>
          <p:cNvSpPr>
            <a:spLocks noGrp="1"/>
          </p:cNvSpPr>
          <p:nvPr>
            <p:ph idx="1"/>
          </p:nvPr>
        </p:nvSpPr>
        <p:spPr>
          <a:xfrm>
            <a:off x="428625" y="1066800"/>
            <a:ext cx="8050213" cy="4837112"/>
          </a:xfrm>
        </p:spPr>
        <p:txBody>
          <a:bodyPr/>
          <a:lstStyle/>
          <a:p>
            <a:r>
              <a:rPr lang="en-US" sz="2400" dirty="0" smtClean="0"/>
              <a:t>FAA UAS research planning cycle begins 2+ years before year of execution</a:t>
            </a:r>
          </a:p>
          <a:p>
            <a:r>
              <a:rPr lang="en-US" sz="2400" dirty="0" smtClean="0"/>
              <a:t>R&amp;D needs </a:t>
            </a:r>
            <a:r>
              <a:rPr lang="en-US" sz="2400" dirty="0" smtClean="0"/>
              <a:t>summarized in this plan are realized post planning cycle and result from</a:t>
            </a:r>
          </a:p>
          <a:p>
            <a:pPr lvl="1"/>
            <a:r>
              <a:rPr lang="en-US" sz="2200" dirty="0" smtClean="0"/>
              <a:t>Completed or ongoing activities: R&amp;D may yield additional questions or follow-on phases</a:t>
            </a:r>
          </a:p>
          <a:p>
            <a:pPr lvl="1"/>
            <a:r>
              <a:rPr lang="en-US" sz="2200" dirty="0" smtClean="0"/>
              <a:t>Updates to the FAA UAS integration path</a:t>
            </a:r>
          </a:p>
          <a:p>
            <a:pPr lvl="2"/>
            <a:r>
              <a:rPr lang="en-US" dirty="0" smtClean="0"/>
              <a:t>Evolution of UAS technology and business cases and increasing demand for expanded operations result in changing UAS integration plans</a:t>
            </a:r>
          </a:p>
          <a:p>
            <a:pPr marL="0" indent="0" algn="ctr">
              <a:buNone/>
            </a:pPr>
            <a:r>
              <a:rPr lang="en-US" sz="2400" i="1" dirty="0" smtClean="0"/>
              <a:t>The FAA continuously re-evaluates </a:t>
            </a:r>
            <a:r>
              <a:rPr lang="en-US" sz="2400" i="1" dirty="0"/>
              <a:t>its UAS research program to determine the required level of effort and to account for unanticipated changes</a:t>
            </a:r>
            <a:r>
              <a:rPr lang="en-US" sz="2400" i="1" dirty="0" smtClean="0"/>
              <a:t> </a:t>
            </a:r>
          </a:p>
        </p:txBody>
      </p:sp>
      <p:sp>
        <p:nvSpPr>
          <p:cNvPr id="5" name="Down Arrow 4"/>
          <p:cNvSpPr/>
          <p:nvPr/>
        </p:nvSpPr>
        <p:spPr bwMode="auto">
          <a:xfrm>
            <a:off x="609600" y="4517563"/>
            <a:ext cx="304800" cy="381000"/>
          </a:xfrm>
          <a:prstGeom prst="downArrow">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6" name="Up Arrow 5"/>
          <p:cNvSpPr/>
          <p:nvPr/>
        </p:nvSpPr>
        <p:spPr bwMode="auto">
          <a:xfrm>
            <a:off x="8001000" y="4517563"/>
            <a:ext cx="304800" cy="381000"/>
          </a:xfrm>
          <a:prstGeom prst="upArrow">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95726255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28625" y="152400"/>
            <a:ext cx="8472488" cy="609600"/>
          </a:xfrm>
        </p:spPr>
        <p:txBody>
          <a:bodyPr>
            <a:normAutofit fontScale="90000"/>
          </a:bodyPr>
          <a:lstStyle/>
          <a:p>
            <a:pPr lvl="1"/>
            <a:r>
              <a:rPr lang="en-US" dirty="0" smtClean="0">
                <a:solidFill>
                  <a:srgbClr val="002060"/>
                </a:solidFill>
                <a:latin typeface="Calibri" panose="020F0502020204030204" pitchFamily="34" charset="0"/>
                <a:cs typeface="Calibri" panose="020F0502020204030204" pitchFamily="34" charset="0"/>
              </a:rPr>
              <a:t>The Functional Impact of UAS Research</a:t>
            </a:r>
            <a:endParaRPr lang="en-US" dirty="0">
              <a:solidFill>
                <a:srgbClr val="002060"/>
              </a:solidFill>
              <a:latin typeface="Calibri" panose="020F0502020204030204" pitchFamily="34" charset="0"/>
              <a:cs typeface="Calibri" panose="020F0502020204030204" pitchFamily="34" charset="0"/>
            </a:endParaRPr>
          </a:p>
        </p:txBody>
      </p:sp>
      <p:sp>
        <p:nvSpPr>
          <p:cNvPr id="2" name="Content Placeholder 1"/>
          <p:cNvSpPr>
            <a:spLocks noGrp="1"/>
          </p:cNvSpPr>
          <p:nvPr>
            <p:ph sz="half" idx="1"/>
          </p:nvPr>
        </p:nvSpPr>
        <p:spPr>
          <a:xfrm>
            <a:off x="208915" y="2362200"/>
            <a:ext cx="2971800" cy="4391025"/>
          </a:xfrm>
        </p:spPr>
        <p:txBody>
          <a:bodyPr/>
          <a:lstStyle/>
          <a:p>
            <a:pPr marL="0" indent="0">
              <a:buNone/>
            </a:pPr>
            <a:r>
              <a:rPr lang="en-US" sz="1800" b="0" i="1" dirty="0"/>
              <a:t>UAS integration research supports </a:t>
            </a:r>
            <a:r>
              <a:rPr lang="en-US" sz="1800" b="0" i="1" dirty="0" smtClean="0"/>
              <a:t>key FAA functions </a:t>
            </a:r>
            <a:r>
              <a:rPr lang="en-US" sz="1800" b="0" i="1" dirty="0"/>
              <a:t>to publish regulations, policy, procedures, and guidance material to support safe and efficient UAS operations in the NAS</a:t>
            </a:r>
            <a:r>
              <a:rPr lang="en-US" sz="1800" b="0" i="1" dirty="0" smtClean="0"/>
              <a:t>.</a:t>
            </a:r>
          </a:p>
          <a:p>
            <a:pPr marL="0" indent="0">
              <a:buNone/>
            </a:pPr>
            <a:endParaRPr lang="en-US" sz="1200" b="0" i="1" dirty="0"/>
          </a:p>
          <a:p>
            <a:pPr marL="0" indent="0">
              <a:buNone/>
            </a:pPr>
            <a:r>
              <a:rPr lang="en-US" sz="1200" b="0" i="1" dirty="0" smtClean="0"/>
              <a:t>.</a:t>
            </a:r>
            <a:endParaRPr lang="en-US" sz="1200" b="0" i="1" dirty="0"/>
          </a:p>
        </p:txBody>
      </p:sp>
      <p:sp>
        <p:nvSpPr>
          <p:cNvPr id="6" name="Rectangle 5"/>
          <p:cNvSpPr/>
          <p:nvPr/>
        </p:nvSpPr>
        <p:spPr bwMode="auto">
          <a:xfrm>
            <a:off x="2362200" y="977583"/>
            <a:ext cx="4572000" cy="107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7" name="Rectangle 6"/>
          <p:cNvSpPr/>
          <p:nvPr/>
        </p:nvSpPr>
        <p:spPr bwMode="auto">
          <a:xfrm>
            <a:off x="2438400" y="1066800"/>
            <a:ext cx="434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pic>
        <p:nvPicPr>
          <p:cNvPr id="3" name="Picture 2"/>
          <p:cNvPicPr>
            <a:picLocks noChangeAspect="1"/>
          </p:cNvPicPr>
          <p:nvPr/>
        </p:nvPicPr>
        <p:blipFill>
          <a:blip r:embed="rId3"/>
          <a:stretch>
            <a:fillRect/>
          </a:stretch>
        </p:blipFill>
        <p:spPr>
          <a:xfrm>
            <a:off x="2133600" y="1600200"/>
            <a:ext cx="4953000" cy="4264682"/>
          </a:xfrm>
          <a:prstGeom prst="rect">
            <a:avLst/>
          </a:prstGeom>
        </p:spPr>
      </p:pic>
      <p:sp>
        <p:nvSpPr>
          <p:cNvPr id="8" name="TextBox 7"/>
          <p:cNvSpPr txBox="1"/>
          <p:nvPr/>
        </p:nvSpPr>
        <p:spPr>
          <a:xfrm>
            <a:off x="2052330" y="934949"/>
            <a:ext cx="5034270" cy="707886"/>
          </a:xfrm>
          <a:prstGeom prst="rect">
            <a:avLst/>
          </a:prstGeom>
          <a:noFill/>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UAS Integration Research</a:t>
            </a:r>
          </a:p>
          <a:p>
            <a:pPr algn="ctr"/>
            <a:r>
              <a:rPr lang="en-US" sz="2000" b="1" dirty="0">
                <a:solidFill>
                  <a:srgbClr val="002060"/>
                </a:solidFill>
                <a:latin typeface="Calibri" panose="020F0502020204030204" pitchFamily="34" charset="0"/>
                <a:cs typeface="Calibri" panose="020F0502020204030204" pitchFamily="34" charset="0"/>
              </a:rPr>
              <a:t>Functional Framework</a:t>
            </a:r>
          </a:p>
        </p:txBody>
      </p:sp>
      <p:sp>
        <p:nvSpPr>
          <p:cNvPr id="5" name="TextBox 4"/>
          <p:cNvSpPr txBox="1"/>
          <p:nvPr/>
        </p:nvSpPr>
        <p:spPr>
          <a:xfrm>
            <a:off x="7030085" y="3895992"/>
            <a:ext cx="1981200" cy="1323439"/>
          </a:xfrm>
          <a:prstGeom prst="rect">
            <a:avLst/>
          </a:prstGeom>
          <a:noFill/>
        </p:spPr>
        <p:txBody>
          <a:bodyPr wrap="square" rtlCol="0">
            <a:spAutoFit/>
          </a:bodyPr>
          <a:lstStyle/>
          <a:p>
            <a:r>
              <a:rPr lang="en-US" sz="1600" i="1" dirty="0"/>
              <a:t>Ongoing and planned research activities inform these functional areas</a:t>
            </a:r>
            <a:endParaRPr lang="en-US" sz="1600" dirty="0"/>
          </a:p>
        </p:txBody>
      </p:sp>
    </p:spTree>
    <p:extLst>
      <p:ext uri="{BB962C8B-B14F-4D97-AF65-F5344CB8AC3E}">
        <p14:creationId xmlns:p14="http://schemas.microsoft.com/office/powerpoint/2010/main" val="68521771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rPr>
              <a:t>How Research Supports UAS Rulemaking</a:t>
            </a:r>
            <a:endParaRPr lang="en-US" dirty="0">
              <a:solidFill>
                <a:srgbClr val="002060"/>
              </a:solidFill>
            </a:endParaRPr>
          </a:p>
        </p:txBody>
      </p:sp>
      <p:sp>
        <p:nvSpPr>
          <p:cNvPr id="44" name="Arc 43"/>
          <p:cNvSpPr/>
          <p:nvPr/>
        </p:nvSpPr>
        <p:spPr bwMode="auto">
          <a:xfrm rot="10604433">
            <a:off x="5392802" y="4303524"/>
            <a:ext cx="4544382" cy="1192519"/>
          </a:xfrm>
          <a:prstGeom prst="arc">
            <a:avLst/>
          </a:prstGeom>
          <a:noFill/>
          <a:ln w="19050" cap="flat" cmpd="sng" algn="ctr">
            <a:solidFill>
              <a:schemeClr val="bg1">
                <a:lumMod val="65000"/>
              </a:schemeClr>
            </a:solidFill>
            <a:prstDash val="solid"/>
            <a:round/>
            <a:headEnd type="arrow" w="med" len="med"/>
            <a:tailEnd type="none" w="med" len="med"/>
          </a:ln>
          <a:effectLst/>
          <a:scene3d>
            <a:camera prst="orthographicFront">
              <a:rot lat="0" lon="10799999"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base">
              <a:spcBef>
                <a:spcPct val="50000"/>
              </a:spcBef>
              <a:spcAft>
                <a:spcPct val="0"/>
              </a:spcAft>
              <a:buFontTx/>
              <a:buChar char="•"/>
            </a:pPr>
            <a:endParaRPr lang="en-US" sz="2400" smtClean="0">
              <a:solidFill>
                <a:prstClr val="black"/>
              </a:solidFill>
            </a:endParaRPr>
          </a:p>
        </p:txBody>
      </p:sp>
      <p:sp>
        <p:nvSpPr>
          <p:cNvPr id="46" name="Arc 45"/>
          <p:cNvSpPr/>
          <p:nvPr/>
        </p:nvSpPr>
        <p:spPr bwMode="auto">
          <a:xfrm rot="21425365">
            <a:off x="-1607963" y="250163"/>
            <a:ext cx="4821791" cy="5596280"/>
          </a:xfrm>
          <a:prstGeom prst="arc">
            <a:avLst>
              <a:gd name="adj1" fmla="val 20657375"/>
              <a:gd name="adj2" fmla="val 5460124"/>
            </a:avLst>
          </a:prstGeom>
          <a:noFill/>
          <a:ln w="19050" cap="flat" cmpd="sng" algn="ctr">
            <a:solidFill>
              <a:schemeClr val="bg1">
                <a:lumMod val="65000"/>
              </a:schemeClr>
            </a:solidFill>
            <a:prstDash val="solid"/>
            <a:round/>
            <a:headEnd type="arrow" w="med" len="med"/>
            <a:tailEnd type="none" w="med" len="med"/>
          </a:ln>
          <a:effectLst/>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base">
              <a:spcBef>
                <a:spcPct val="50000"/>
              </a:spcBef>
              <a:spcAft>
                <a:spcPct val="0"/>
              </a:spcAft>
              <a:buFontTx/>
              <a:buChar char="•"/>
            </a:pPr>
            <a:endParaRPr lang="en-US" sz="2400" smtClean="0">
              <a:solidFill>
                <a:prstClr val="black"/>
              </a:solidFill>
            </a:endParaRPr>
          </a:p>
        </p:txBody>
      </p:sp>
      <p:grpSp>
        <p:nvGrpSpPr>
          <p:cNvPr id="56" name="Group 55"/>
          <p:cNvGrpSpPr/>
          <p:nvPr/>
        </p:nvGrpSpPr>
        <p:grpSpPr>
          <a:xfrm>
            <a:off x="685800" y="1066800"/>
            <a:ext cx="7924799" cy="4893253"/>
            <a:chOff x="1447799" y="1219200"/>
            <a:chExt cx="7187123" cy="4740339"/>
          </a:xfrm>
        </p:grpSpPr>
        <p:grpSp>
          <p:nvGrpSpPr>
            <p:cNvPr id="17" name="Group 16"/>
            <p:cNvGrpSpPr/>
            <p:nvPr/>
          </p:nvGrpSpPr>
          <p:grpSpPr>
            <a:xfrm>
              <a:off x="1447799" y="1219200"/>
              <a:ext cx="6772482" cy="1234186"/>
              <a:chOff x="1142999" y="1552188"/>
              <a:chExt cx="6772482" cy="1425405"/>
            </a:xfrm>
          </p:grpSpPr>
          <p:grpSp>
            <p:nvGrpSpPr>
              <p:cNvPr id="15" name="Group 14"/>
              <p:cNvGrpSpPr/>
              <p:nvPr/>
            </p:nvGrpSpPr>
            <p:grpSpPr>
              <a:xfrm>
                <a:off x="1142999" y="1552188"/>
                <a:ext cx="6772482" cy="1425405"/>
                <a:chOff x="1143000" y="1018497"/>
                <a:chExt cx="6772482" cy="1425405"/>
              </a:xfrm>
            </p:grpSpPr>
            <p:sp>
              <p:nvSpPr>
                <p:cNvPr id="6" name="Rectangle 5"/>
                <p:cNvSpPr/>
                <p:nvPr/>
              </p:nvSpPr>
              <p:spPr>
                <a:xfrm>
                  <a:off x="1143000" y="1018497"/>
                  <a:ext cx="6772482" cy="1425405"/>
                </a:xfrm>
                <a:prstGeom prst="rect">
                  <a:avLst/>
                </a:prstGeom>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ounded Rectangle 6"/>
                <p:cNvSpPr/>
                <p:nvPr/>
              </p:nvSpPr>
              <p:spPr bwMode="auto">
                <a:xfrm>
                  <a:off x="1308590" y="1560114"/>
                  <a:ext cx="1136068" cy="71850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dirty="0">
                    <a:solidFill>
                      <a:prstClr val="black"/>
                    </a:solidFill>
                  </a:endParaRPr>
                </a:p>
              </p:txBody>
            </p:sp>
            <p:sp>
              <p:nvSpPr>
                <p:cNvPr id="8" name="TextBox 7"/>
                <p:cNvSpPr txBox="1"/>
                <p:nvPr/>
              </p:nvSpPr>
              <p:spPr bwMode="auto">
                <a:xfrm>
                  <a:off x="1303705" y="1795068"/>
                  <a:ext cx="1189490" cy="27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scene3d>
                    <a:camera prst="orthographicFront"/>
                    <a:lightRig rig="harsh" dir="t"/>
                  </a:scene3d>
                  <a:sp3d prstMaterial="matte">
                    <a:contourClr>
                      <a:schemeClr val="bg1">
                        <a:lumMod val="65000"/>
                      </a:schemeClr>
                    </a:contourClr>
                  </a:sp3d>
                </a:bodyPr>
                <a:lstStyle/>
                <a:p>
                  <a:pPr algn="ctr">
                    <a:lnSpc>
                      <a:spcPts val="1200"/>
                    </a:lnSpc>
                  </a:pPr>
                  <a:r>
                    <a:rPr lang="en-US" sz="1400" b="1" dirty="0" smtClean="0">
                      <a:solidFill>
                        <a:srgbClr val="1F497D"/>
                      </a:solidFill>
                      <a:latin typeface="Calibri" panose="020F0502020204030204" pitchFamily="34" charset="0"/>
                      <a:cs typeface="Calibri" panose="020F0502020204030204" pitchFamily="34" charset="0"/>
                    </a:rPr>
                    <a:t>Small UAS Rule</a:t>
                  </a:r>
                  <a:endParaRPr lang="en-US" sz="1400" b="1" dirty="0">
                    <a:solidFill>
                      <a:srgbClr val="1F497D"/>
                    </a:solidFill>
                    <a:latin typeface="Calibri" panose="020F0502020204030204" pitchFamily="34" charset="0"/>
                    <a:cs typeface="Calibri" panose="020F0502020204030204" pitchFamily="34" charset="0"/>
                  </a:endParaRPr>
                </a:p>
              </p:txBody>
            </p:sp>
            <p:sp>
              <p:nvSpPr>
                <p:cNvPr id="9" name="Rounded Rectangle 8"/>
                <p:cNvSpPr/>
                <p:nvPr/>
              </p:nvSpPr>
              <p:spPr bwMode="auto">
                <a:xfrm>
                  <a:off x="6356627" y="1578833"/>
                  <a:ext cx="1420641" cy="718503"/>
                </a:xfrm>
                <a:prstGeom prst="roundRect">
                  <a:avLst/>
                </a:pr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dirty="0">
                    <a:solidFill>
                      <a:prstClr val="black"/>
                    </a:solidFill>
                  </a:endParaRPr>
                </a:p>
              </p:txBody>
            </p:sp>
            <p:sp>
              <p:nvSpPr>
                <p:cNvPr id="10" name="TextBox 9"/>
                <p:cNvSpPr txBox="1"/>
                <p:nvPr/>
              </p:nvSpPr>
              <p:spPr bwMode="auto">
                <a:xfrm>
                  <a:off x="6311558" y="1578833"/>
                  <a:ext cx="1510778" cy="71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noAutofit/>
                  <a:scene3d>
                    <a:camera prst="orthographicFront"/>
                    <a:lightRig rig="harsh" dir="t"/>
                  </a:scene3d>
                  <a:sp3d prstMaterial="matte">
                    <a:contourClr>
                      <a:schemeClr val="bg1">
                        <a:lumMod val="65000"/>
                      </a:schemeClr>
                    </a:contourClr>
                  </a:sp3d>
                </a:bodyPr>
                <a:lstStyle/>
                <a:p>
                  <a:pPr algn="ctr"/>
                  <a:r>
                    <a:rPr lang="en-US" sz="1400" b="1" dirty="0" smtClean="0">
                      <a:solidFill>
                        <a:prstClr val="white"/>
                      </a:solidFill>
                      <a:latin typeface="Calibri" panose="020F0502020204030204" pitchFamily="34" charset="0"/>
                      <a:cs typeface="Calibri" panose="020F0502020204030204" pitchFamily="34" charset="0"/>
                    </a:rPr>
                    <a:t>Non-Segregated,</a:t>
                  </a:r>
                  <a:r>
                    <a:rPr lang="en-US" sz="1400" b="1" dirty="0">
                      <a:solidFill>
                        <a:prstClr val="white"/>
                      </a:solidFill>
                      <a:latin typeface="Calibri" panose="020F0502020204030204" pitchFamily="34" charset="0"/>
                      <a:cs typeface="Calibri" panose="020F0502020204030204" pitchFamily="34" charset="0"/>
                    </a:rPr>
                    <a:t/>
                  </a:r>
                  <a:br>
                    <a:rPr lang="en-US" sz="1400" b="1" dirty="0">
                      <a:solidFill>
                        <a:prstClr val="white"/>
                      </a:solidFill>
                      <a:latin typeface="Calibri" panose="020F0502020204030204" pitchFamily="34" charset="0"/>
                      <a:cs typeface="Calibri" panose="020F0502020204030204" pitchFamily="34" charset="0"/>
                    </a:rPr>
                  </a:br>
                  <a:r>
                    <a:rPr lang="en-US" sz="1400" b="1" dirty="0" smtClean="0">
                      <a:solidFill>
                        <a:prstClr val="white"/>
                      </a:solidFill>
                      <a:latin typeface="Calibri" panose="020F0502020204030204" pitchFamily="34" charset="0"/>
                      <a:cs typeface="Calibri" panose="020F0502020204030204" pitchFamily="34" charset="0"/>
                    </a:rPr>
                    <a:t>Cargo/Passenger</a:t>
                  </a:r>
                </a:p>
                <a:p>
                  <a:pPr algn="ctr"/>
                  <a:r>
                    <a:rPr lang="en-US" sz="1400" b="1" dirty="0" smtClean="0">
                      <a:solidFill>
                        <a:prstClr val="white"/>
                      </a:solidFill>
                      <a:latin typeface="Calibri" panose="020F0502020204030204" pitchFamily="34" charset="0"/>
                      <a:cs typeface="Calibri" panose="020F0502020204030204" pitchFamily="34" charset="0"/>
                    </a:rPr>
                    <a:t>Operations</a:t>
                  </a:r>
                  <a:endParaRPr lang="en-US" sz="1400" b="1" dirty="0">
                    <a:solidFill>
                      <a:prstClr val="white"/>
                    </a:solidFill>
                    <a:latin typeface="Calibri" panose="020F0502020204030204" pitchFamily="34" charset="0"/>
                    <a:cs typeface="Calibri" panose="020F0502020204030204" pitchFamily="34" charset="0"/>
                  </a:endParaRPr>
                </a:p>
              </p:txBody>
            </p:sp>
            <p:sp>
              <p:nvSpPr>
                <p:cNvPr id="11" name="Rounded Rectangle 10"/>
                <p:cNvSpPr/>
                <p:nvPr/>
              </p:nvSpPr>
              <p:spPr bwMode="auto">
                <a:xfrm>
                  <a:off x="4655457" y="1560114"/>
                  <a:ext cx="1136068" cy="718503"/>
                </a:xfrm>
                <a:prstGeom prst="roundRect">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dirty="0">
                    <a:solidFill>
                      <a:prstClr val="black"/>
                    </a:solidFill>
                  </a:endParaRPr>
                </a:p>
              </p:txBody>
            </p:sp>
            <p:sp>
              <p:nvSpPr>
                <p:cNvPr id="12" name="TextBox 11"/>
                <p:cNvSpPr txBox="1"/>
                <p:nvPr/>
              </p:nvSpPr>
              <p:spPr bwMode="auto">
                <a:xfrm>
                  <a:off x="4786879" y="1719310"/>
                  <a:ext cx="916875" cy="45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scene3d>
                    <a:camera prst="orthographicFront"/>
                    <a:lightRig rig="harsh" dir="t"/>
                  </a:scene3d>
                  <a:sp3d prstMaterial="matte">
                    <a:contourClr>
                      <a:schemeClr val="bg1">
                        <a:lumMod val="65000"/>
                      </a:schemeClr>
                    </a:contourClr>
                  </a:sp3d>
                </a:bodyPr>
                <a:lstStyle/>
                <a:p>
                  <a:pPr algn="ctr">
                    <a:lnSpc>
                      <a:spcPts val="1200"/>
                    </a:lnSpc>
                  </a:pPr>
                  <a:r>
                    <a:rPr lang="en-US" sz="1400" b="1" dirty="0" smtClean="0">
                      <a:solidFill>
                        <a:srgbClr val="1F497D"/>
                      </a:solidFill>
                      <a:latin typeface="Calibri" panose="020F0502020204030204" pitchFamily="34" charset="0"/>
                      <a:cs typeface="Calibri" panose="020F0502020204030204" pitchFamily="34" charset="0"/>
                    </a:rPr>
                    <a:t>Expanded</a:t>
                  </a:r>
                </a:p>
                <a:p>
                  <a:pPr algn="ctr">
                    <a:lnSpc>
                      <a:spcPts val="1200"/>
                    </a:lnSpc>
                  </a:pPr>
                  <a:r>
                    <a:rPr lang="en-US" sz="1400" b="1" dirty="0" smtClean="0">
                      <a:solidFill>
                        <a:srgbClr val="1F497D"/>
                      </a:solidFill>
                      <a:latin typeface="Calibri" panose="020F0502020204030204" pitchFamily="34" charset="0"/>
                      <a:cs typeface="Calibri" panose="020F0502020204030204" pitchFamily="34" charset="0"/>
                    </a:rPr>
                    <a:t>Operations</a:t>
                  </a:r>
                  <a:endParaRPr lang="en-US" sz="1400" b="1" dirty="0">
                    <a:solidFill>
                      <a:srgbClr val="1F497D"/>
                    </a:solidFill>
                    <a:latin typeface="Calibri" panose="020F0502020204030204" pitchFamily="34" charset="0"/>
                    <a:cs typeface="Calibri" panose="020F0502020204030204" pitchFamily="34" charset="0"/>
                  </a:endParaRPr>
                </a:p>
              </p:txBody>
            </p:sp>
            <p:sp>
              <p:nvSpPr>
                <p:cNvPr id="13" name="Rounded Rectangle 12"/>
                <p:cNvSpPr/>
                <p:nvPr/>
              </p:nvSpPr>
              <p:spPr bwMode="auto">
                <a:xfrm>
                  <a:off x="2984658" y="1560114"/>
                  <a:ext cx="1136068" cy="718503"/>
                </a:xfrm>
                <a:prstGeom prst="roundRect">
                  <a:avLst/>
                </a:pr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dirty="0">
                    <a:solidFill>
                      <a:prstClr val="black"/>
                    </a:solidFill>
                  </a:endParaRPr>
                </a:p>
              </p:txBody>
            </p:sp>
            <p:sp>
              <p:nvSpPr>
                <p:cNvPr id="14" name="TextBox 13"/>
                <p:cNvSpPr txBox="1"/>
                <p:nvPr/>
              </p:nvSpPr>
              <p:spPr bwMode="auto">
                <a:xfrm>
                  <a:off x="2966883" y="1690549"/>
                  <a:ext cx="1203121" cy="45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spAutoFit/>
                  <a:scene3d>
                    <a:camera prst="orthographicFront"/>
                    <a:lightRig rig="harsh" dir="t"/>
                  </a:scene3d>
                  <a:sp3d prstMaterial="matte">
                    <a:contourClr>
                      <a:schemeClr val="bg1">
                        <a:lumMod val="65000"/>
                      </a:schemeClr>
                    </a:contourClr>
                  </a:sp3d>
                </a:bodyPr>
                <a:lstStyle/>
                <a:p>
                  <a:pPr algn="ctr">
                    <a:lnSpc>
                      <a:spcPts val="1200"/>
                    </a:lnSpc>
                  </a:pPr>
                  <a:r>
                    <a:rPr lang="en-US" sz="1400" b="1" dirty="0" smtClean="0">
                      <a:solidFill>
                        <a:srgbClr val="1F497D"/>
                      </a:solidFill>
                      <a:latin typeface="Calibri" panose="020F0502020204030204" pitchFamily="34" charset="0"/>
                      <a:cs typeface="Calibri" panose="020F0502020204030204" pitchFamily="34" charset="0"/>
                    </a:rPr>
                    <a:t>UAS Over </a:t>
                  </a:r>
                  <a:r>
                    <a:rPr lang="en-US" sz="1400" b="1" dirty="0">
                      <a:solidFill>
                        <a:srgbClr val="1F497D"/>
                      </a:solidFill>
                      <a:latin typeface="Calibri" panose="020F0502020204030204" pitchFamily="34" charset="0"/>
                      <a:cs typeface="Calibri" panose="020F0502020204030204" pitchFamily="34" charset="0"/>
                    </a:rPr>
                    <a:t>People</a:t>
                  </a:r>
                </a:p>
              </p:txBody>
            </p:sp>
          </p:grpSp>
          <p:sp>
            <p:nvSpPr>
              <p:cNvPr id="16" name="TextBox 15"/>
              <p:cNvSpPr txBox="1"/>
              <p:nvPr/>
            </p:nvSpPr>
            <p:spPr>
              <a:xfrm>
                <a:off x="1308589" y="1622887"/>
                <a:ext cx="6163041" cy="462101"/>
              </a:xfrm>
              <a:prstGeom prst="rect">
                <a:avLst/>
              </a:prstGeom>
              <a:noFill/>
            </p:spPr>
            <p:txBody>
              <a:bodyPr wrap="square" rtlCol="0">
                <a:spAutoFit/>
              </a:bodyPr>
              <a:lstStyle/>
              <a:p>
                <a:pPr algn="ctr"/>
                <a:r>
                  <a:rPr lang="en-US" sz="2000" b="1" dirty="0" smtClean="0">
                    <a:solidFill>
                      <a:srgbClr val="1F497D"/>
                    </a:solidFill>
                    <a:latin typeface="Calibri" panose="020F0502020204030204" pitchFamily="34" charset="0"/>
                    <a:cs typeface="Calibri" panose="020F0502020204030204" pitchFamily="34" charset="0"/>
                  </a:rPr>
                  <a:t>UAS Implementation Plan – Regulatory Strategy </a:t>
                </a:r>
                <a:endParaRPr lang="en-US" sz="2000" b="1" dirty="0">
                  <a:solidFill>
                    <a:srgbClr val="1F497D"/>
                  </a:solidFill>
                  <a:latin typeface="Calibri" panose="020F0502020204030204" pitchFamily="34" charset="0"/>
                  <a:cs typeface="Calibri" panose="020F0502020204030204" pitchFamily="34" charset="0"/>
                </a:endParaRPr>
              </a:p>
            </p:txBody>
          </p:sp>
        </p:grpSp>
        <p:grpSp>
          <p:nvGrpSpPr>
            <p:cNvPr id="24" name="Group 23"/>
            <p:cNvGrpSpPr/>
            <p:nvPr/>
          </p:nvGrpSpPr>
          <p:grpSpPr>
            <a:xfrm>
              <a:off x="2864488" y="3951917"/>
              <a:ext cx="3939104" cy="1001083"/>
              <a:chOff x="2544200" y="3472340"/>
              <a:chExt cx="3939104" cy="1001083"/>
            </a:xfrm>
          </p:grpSpPr>
          <p:grpSp>
            <p:nvGrpSpPr>
              <p:cNvPr id="23" name="Group 22"/>
              <p:cNvGrpSpPr/>
              <p:nvPr/>
            </p:nvGrpSpPr>
            <p:grpSpPr>
              <a:xfrm>
                <a:off x="2544200" y="3472340"/>
                <a:ext cx="3939104" cy="1001083"/>
                <a:chOff x="2529497" y="3472341"/>
                <a:chExt cx="3547090" cy="691991"/>
              </a:xfrm>
            </p:grpSpPr>
            <p:sp>
              <p:nvSpPr>
                <p:cNvPr id="19" name="Rectangle 18"/>
                <p:cNvSpPr/>
                <p:nvPr/>
              </p:nvSpPr>
              <p:spPr>
                <a:xfrm>
                  <a:off x="2529497" y="3472341"/>
                  <a:ext cx="3547090" cy="691991"/>
                </a:xfrm>
                <a:prstGeom prst="rect">
                  <a:avLst/>
                </a:prstGeom>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TextBox 19"/>
                <p:cNvSpPr txBox="1"/>
                <p:nvPr/>
              </p:nvSpPr>
              <p:spPr>
                <a:xfrm>
                  <a:off x="2529497" y="3483173"/>
                  <a:ext cx="3547089" cy="255298"/>
                </a:xfrm>
                <a:prstGeom prst="rect">
                  <a:avLst/>
                </a:prstGeom>
                <a:noFill/>
              </p:spPr>
              <p:txBody>
                <a:bodyPr wrap="square" rtlCol="0">
                  <a:spAutoFit/>
                </a:bodyPr>
                <a:lstStyle/>
                <a:p>
                  <a:pPr algn="ctr"/>
                  <a:r>
                    <a:rPr lang="en-US" b="1" dirty="0" smtClean="0">
                      <a:solidFill>
                        <a:srgbClr val="1F497D"/>
                      </a:solidFill>
                      <a:latin typeface="Calibri" panose="020F0502020204030204" pitchFamily="34" charset="0"/>
                      <a:cs typeface="Calibri" panose="020F0502020204030204" pitchFamily="34" charset="0"/>
                    </a:rPr>
                    <a:t>Research Execution</a:t>
                  </a:r>
                  <a:endParaRPr lang="en-US" b="1" dirty="0">
                    <a:solidFill>
                      <a:srgbClr val="1F497D"/>
                    </a:solidFill>
                    <a:latin typeface="Calibri" panose="020F0502020204030204" pitchFamily="34" charset="0"/>
                    <a:cs typeface="Calibri" panose="020F0502020204030204" pitchFamily="34" charset="0"/>
                  </a:endParaRPr>
                </a:p>
              </p:txBody>
            </p:sp>
          </p:grpSp>
          <p:sp>
            <p:nvSpPr>
              <p:cNvPr id="21" name="Rounded Rectangle 20"/>
              <p:cNvSpPr/>
              <p:nvPr/>
            </p:nvSpPr>
            <p:spPr bwMode="auto">
              <a:xfrm>
                <a:off x="4639968" y="3809999"/>
                <a:ext cx="1745486" cy="578882"/>
              </a:xfrm>
              <a:prstGeom prst="round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1400" dirty="0" smtClean="0">
                    <a:solidFill>
                      <a:prstClr val="white"/>
                    </a:solidFill>
                    <a:latin typeface="Calibri" panose="020F0502020204030204" pitchFamily="34" charset="0"/>
                    <a:cs typeface="Calibri" panose="020F0502020204030204" pitchFamily="34" charset="0"/>
                  </a:rPr>
                  <a:t>Regulations, Policies, Procedures</a:t>
                </a:r>
              </a:p>
            </p:txBody>
          </p:sp>
          <p:sp>
            <p:nvSpPr>
              <p:cNvPr id="22" name="Rounded Rectangle 21"/>
              <p:cNvSpPr/>
              <p:nvPr/>
            </p:nvSpPr>
            <p:spPr bwMode="auto">
              <a:xfrm>
                <a:off x="2647864" y="3809999"/>
                <a:ext cx="1767422" cy="578882"/>
              </a:xfrm>
              <a:prstGeom prst="round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1400" dirty="0" smtClean="0">
                    <a:solidFill>
                      <a:prstClr val="white"/>
                    </a:solidFill>
                    <a:latin typeface="Calibri" panose="020F0502020204030204" pitchFamily="34" charset="0"/>
                    <a:cs typeface="Calibri" panose="020F0502020204030204" pitchFamily="34" charset="0"/>
                  </a:rPr>
                  <a:t>Standards &amp; Certification</a:t>
                </a:r>
              </a:p>
            </p:txBody>
          </p:sp>
        </p:grpSp>
        <p:sp>
          <p:nvSpPr>
            <p:cNvPr id="25" name="Rounded Rectangle 24"/>
            <p:cNvSpPr/>
            <p:nvPr/>
          </p:nvSpPr>
          <p:spPr bwMode="auto">
            <a:xfrm>
              <a:off x="6971419" y="3738809"/>
              <a:ext cx="1663503" cy="890670"/>
            </a:xfrm>
            <a:prstGeom prst="round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1600" b="1" dirty="0" smtClean="0">
                  <a:solidFill>
                    <a:prstClr val="white"/>
                  </a:solidFill>
                  <a:latin typeface="Calibri" panose="020F0502020204030204" pitchFamily="34" charset="0"/>
                  <a:cs typeface="Calibri" panose="020F0502020204030204" pitchFamily="34" charset="0"/>
                </a:rPr>
                <a:t>Coordination with R&amp;D Partners </a:t>
              </a:r>
              <a:br>
                <a:rPr lang="en-US" sz="1600" b="1" dirty="0" smtClean="0">
                  <a:solidFill>
                    <a:prstClr val="white"/>
                  </a:solidFill>
                  <a:latin typeface="Calibri" panose="020F0502020204030204" pitchFamily="34" charset="0"/>
                  <a:cs typeface="Calibri" panose="020F0502020204030204" pitchFamily="34" charset="0"/>
                </a:rPr>
              </a:br>
              <a:r>
                <a:rPr lang="en-US" sz="1600" b="1" dirty="0" smtClean="0">
                  <a:solidFill>
                    <a:prstClr val="white"/>
                  </a:solidFill>
                  <a:latin typeface="Calibri" panose="020F0502020204030204" pitchFamily="34" charset="0"/>
                  <a:cs typeface="Calibri" panose="020F0502020204030204" pitchFamily="34" charset="0"/>
                </a:rPr>
                <a:t>(e.g. NASA) </a:t>
              </a:r>
            </a:p>
          </p:txBody>
        </p:sp>
        <p:cxnSp>
          <p:nvCxnSpPr>
            <p:cNvPr id="27" name="Straight Arrow Connector 26"/>
            <p:cNvCxnSpPr>
              <a:stCxn id="6" idx="2"/>
              <a:endCxn id="18" idx="0"/>
            </p:cNvCxnSpPr>
            <p:nvPr/>
          </p:nvCxnSpPr>
          <p:spPr bwMode="auto">
            <a:xfrm>
              <a:off x="4834040" y="2453386"/>
              <a:ext cx="0" cy="439941"/>
            </a:xfrm>
            <a:prstGeom prst="straightConnector1">
              <a:avLst/>
            </a:prstGeom>
            <a:noFill/>
            <a:ln w="28575" cap="flat" cmpd="sng" algn="ctr">
              <a:solidFill>
                <a:schemeClr val="bg1">
                  <a:lumMod val="6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4735574" y="2547535"/>
              <a:ext cx="858643" cy="253916"/>
            </a:xfrm>
            <a:prstGeom prst="rect">
              <a:avLst/>
            </a:prstGeom>
            <a:noFill/>
          </p:spPr>
          <p:txBody>
            <a:bodyPr wrap="square" rtlCol="0">
              <a:spAutoFit/>
            </a:bodyPr>
            <a:lstStyle/>
            <a:p>
              <a:pPr algn="ctr"/>
              <a:r>
                <a:rPr lang="en-US" sz="1050" b="1" dirty="0" smtClean="0">
                  <a:solidFill>
                    <a:prstClr val="black">
                      <a:lumMod val="50000"/>
                      <a:lumOff val="50000"/>
                    </a:prstClr>
                  </a:solidFill>
                  <a:latin typeface="Calibri" panose="020F0502020204030204" pitchFamily="34" charset="0"/>
                  <a:cs typeface="Calibri" panose="020F0502020204030204" pitchFamily="34" charset="0"/>
                </a:rPr>
                <a:t>Identifies</a:t>
              </a:r>
              <a:endParaRPr lang="en-US" sz="1050" b="1" dirty="0">
                <a:solidFill>
                  <a:prstClr val="black">
                    <a:lumMod val="50000"/>
                    <a:lumOff val="50000"/>
                  </a:prstClr>
                </a:solidFill>
                <a:latin typeface="Calibri" panose="020F0502020204030204" pitchFamily="34" charset="0"/>
                <a:cs typeface="Calibri" panose="020F0502020204030204" pitchFamily="34" charset="0"/>
              </a:endParaRPr>
            </a:p>
          </p:txBody>
        </p:sp>
        <p:cxnSp>
          <p:nvCxnSpPr>
            <p:cNvPr id="33" name="Straight Arrow Connector 32"/>
            <p:cNvCxnSpPr>
              <a:stCxn id="18" idx="2"/>
              <a:endCxn id="19" idx="0"/>
            </p:cNvCxnSpPr>
            <p:nvPr/>
          </p:nvCxnSpPr>
          <p:spPr bwMode="auto">
            <a:xfrm>
              <a:off x="4834040" y="3540313"/>
              <a:ext cx="0" cy="411603"/>
            </a:xfrm>
            <a:prstGeom prst="straightConnector1">
              <a:avLst/>
            </a:prstGeom>
            <a:noFill/>
            <a:ln w="28575" cap="flat" cmpd="sng" algn="ctr">
              <a:solidFill>
                <a:schemeClr val="bg1">
                  <a:lumMod val="6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4695826" y="3632284"/>
              <a:ext cx="832465" cy="253916"/>
            </a:xfrm>
            <a:prstGeom prst="rect">
              <a:avLst/>
            </a:prstGeom>
            <a:noFill/>
          </p:spPr>
          <p:txBody>
            <a:bodyPr wrap="square" rtlCol="0">
              <a:spAutoFit/>
            </a:bodyPr>
            <a:lstStyle/>
            <a:p>
              <a:pPr algn="ctr"/>
              <a:r>
                <a:rPr lang="en-US" sz="1050" b="1" dirty="0" smtClean="0">
                  <a:solidFill>
                    <a:prstClr val="black">
                      <a:lumMod val="50000"/>
                      <a:lumOff val="50000"/>
                    </a:prstClr>
                  </a:solidFill>
                  <a:latin typeface="Calibri" panose="020F0502020204030204" pitchFamily="34" charset="0"/>
                  <a:cs typeface="Calibri" panose="020F0502020204030204" pitchFamily="34" charset="0"/>
                </a:rPr>
                <a:t>Enables</a:t>
              </a:r>
              <a:endParaRPr lang="en-US" sz="1050" b="1"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40" name="Arc 39"/>
            <p:cNvSpPr/>
            <p:nvPr/>
          </p:nvSpPr>
          <p:spPr bwMode="auto">
            <a:xfrm>
              <a:off x="3590115" y="3219093"/>
              <a:ext cx="4242712" cy="1048107"/>
            </a:xfrm>
            <a:prstGeom prst="arc">
              <a:avLst/>
            </a:prstGeom>
            <a:noFill/>
            <a:ln w="19050" cap="flat" cmpd="sng" algn="ctr">
              <a:solidFill>
                <a:schemeClr val="bg1">
                  <a:lumMod val="65000"/>
                </a:schemeClr>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base">
                <a:spcBef>
                  <a:spcPct val="50000"/>
                </a:spcBef>
                <a:spcAft>
                  <a:spcPct val="0"/>
                </a:spcAft>
                <a:buFontTx/>
                <a:buChar char="•"/>
              </a:pPr>
              <a:endParaRPr lang="en-US" sz="2400" smtClean="0">
                <a:solidFill>
                  <a:prstClr val="black"/>
                </a:solidFill>
              </a:endParaRPr>
            </a:p>
          </p:txBody>
        </p:sp>
        <p:sp>
          <p:nvSpPr>
            <p:cNvPr id="41" name="TextBox 40"/>
            <p:cNvSpPr txBox="1"/>
            <p:nvPr/>
          </p:nvSpPr>
          <p:spPr>
            <a:xfrm>
              <a:off x="6781800" y="3092135"/>
              <a:ext cx="680399" cy="253916"/>
            </a:xfrm>
            <a:prstGeom prst="rect">
              <a:avLst/>
            </a:prstGeom>
            <a:noFill/>
          </p:spPr>
          <p:txBody>
            <a:bodyPr wrap="square" rtlCol="0">
              <a:spAutoFit/>
            </a:bodyPr>
            <a:lstStyle/>
            <a:p>
              <a:pPr algn="ctr"/>
              <a:r>
                <a:rPr lang="en-US" sz="1050" b="1" dirty="0" smtClean="0">
                  <a:solidFill>
                    <a:prstClr val="black">
                      <a:lumMod val="50000"/>
                      <a:lumOff val="50000"/>
                    </a:prstClr>
                  </a:solidFill>
                  <a:latin typeface="Calibri" panose="020F0502020204030204" pitchFamily="34" charset="0"/>
                  <a:cs typeface="Calibri" panose="020F0502020204030204" pitchFamily="34" charset="0"/>
                </a:rPr>
                <a:t>Informs</a:t>
              </a:r>
              <a:endParaRPr lang="en-US" sz="1050" b="1"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45" name="TextBox 44"/>
            <p:cNvSpPr txBox="1"/>
            <p:nvPr/>
          </p:nvSpPr>
          <p:spPr>
            <a:xfrm>
              <a:off x="6934200" y="5410200"/>
              <a:ext cx="680399" cy="253916"/>
            </a:xfrm>
            <a:prstGeom prst="rect">
              <a:avLst/>
            </a:prstGeom>
            <a:noFill/>
          </p:spPr>
          <p:txBody>
            <a:bodyPr wrap="square" rtlCol="0">
              <a:spAutoFit/>
            </a:bodyPr>
            <a:lstStyle/>
            <a:p>
              <a:pPr algn="ctr"/>
              <a:r>
                <a:rPr lang="en-US" sz="1050" b="1" dirty="0" smtClean="0">
                  <a:solidFill>
                    <a:prstClr val="black">
                      <a:lumMod val="50000"/>
                      <a:lumOff val="50000"/>
                    </a:prstClr>
                  </a:solidFill>
                  <a:latin typeface="Calibri" panose="020F0502020204030204" pitchFamily="34" charset="0"/>
                  <a:cs typeface="Calibri" panose="020F0502020204030204" pitchFamily="34" charset="0"/>
                </a:rPr>
                <a:t>Informs</a:t>
              </a:r>
              <a:endParaRPr lang="en-US" sz="1050" b="1"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30" name="Rounded Rectangle 29"/>
            <p:cNvSpPr/>
            <p:nvPr/>
          </p:nvSpPr>
          <p:spPr bwMode="auto">
            <a:xfrm>
              <a:off x="3857491" y="5312553"/>
              <a:ext cx="1953909" cy="646986"/>
            </a:xfrm>
            <a:prstGeom prst="round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1600" b="1" dirty="0" smtClean="0">
                  <a:solidFill>
                    <a:prstClr val="white"/>
                  </a:solidFill>
                  <a:latin typeface="Calibri" panose="020F0502020204030204" pitchFamily="34" charset="0"/>
                  <a:cs typeface="Calibri" panose="020F0502020204030204" pitchFamily="34" charset="0"/>
                </a:rPr>
                <a:t>Research Findings &amp; Data</a:t>
              </a:r>
            </a:p>
          </p:txBody>
        </p:sp>
        <p:cxnSp>
          <p:nvCxnSpPr>
            <p:cNvPr id="48" name="Straight Arrow Connector 47"/>
            <p:cNvCxnSpPr>
              <a:stCxn id="19" idx="2"/>
              <a:endCxn id="30" idx="0"/>
            </p:cNvCxnSpPr>
            <p:nvPr/>
          </p:nvCxnSpPr>
          <p:spPr bwMode="auto">
            <a:xfrm>
              <a:off x="4834040" y="4953000"/>
              <a:ext cx="405" cy="359554"/>
            </a:xfrm>
            <a:prstGeom prst="straightConnector1">
              <a:avLst/>
            </a:prstGeom>
            <a:noFill/>
            <a:ln w="28575" cap="flat" cmpd="sng" algn="ctr">
              <a:solidFill>
                <a:schemeClr val="bg1">
                  <a:lumMod val="6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p:cNvSpPr txBox="1"/>
            <p:nvPr/>
          </p:nvSpPr>
          <p:spPr>
            <a:xfrm>
              <a:off x="4764933" y="5003884"/>
              <a:ext cx="832465" cy="253916"/>
            </a:xfrm>
            <a:prstGeom prst="rect">
              <a:avLst/>
            </a:prstGeom>
            <a:noFill/>
          </p:spPr>
          <p:txBody>
            <a:bodyPr wrap="square" rtlCol="0">
              <a:spAutoFit/>
            </a:bodyPr>
            <a:lstStyle/>
            <a:p>
              <a:pPr algn="ctr"/>
              <a:r>
                <a:rPr lang="en-US" sz="1050" b="1" dirty="0" smtClean="0">
                  <a:solidFill>
                    <a:prstClr val="black">
                      <a:lumMod val="50000"/>
                      <a:lumOff val="50000"/>
                    </a:prstClr>
                  </a:solidFill>
                  <a:latin typeface="Calibri" panose="020F0502020204030204" pitchFamily="34" charset="0"/>
                  <a:cs typeface="Calibri" panose="020F0502020204030204" pitchFamily="34" charset="0"/>
                </a:rPr>
                <a:t>Produces</a:t>
              </a:r>
              <a:endParaRPr lang="en-US" sz="1050" b="1"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52" name="TextBox 51"/>
            <p:cNvSpPr txBox="1"/>
            <p:nvPr/>
          </p:nvSpPr>
          <p:spPr>
            <a:xfrm>
              <a:off x="1724227" y="5205413"/>
              <a:ext cx="860353" cy="402514"/>
            </a:xfrm>
            <a:prstGeom prst="rect">
              <a:avLst/>
            </a:prstGeom>
            <a:noFill/>
          </p:spPr>
          <p:txBody>
            <a:bodyPr wrap="square" rtlCol="0">
              <a:spAutoFit/>
            </a:bodyPr>
            <a:lstStyle/>
            <a:p>
              <a:pPr algn="ctr"/>
              <a:r>
                <a:rPr lang="en-US" sz="1050" b="1" dirty="0" smtClean="0">
                  <a:solidFill>
                    <a:prstClr val="black">
                      <a:lumMod val="50000"/>
                      <a:lumOff val="50000"/>
                    </a:prstClr>
                  </a:solidFill>
                  <a:latin typeface="Calibri" panose="020F0502020204030204" pitchFamily="34" charset="0"/>
                  <a:cs typeface="Calibri" panose="020F0502020204030204" pitchFamily="34" charset="0"/>
                </a:rPr>
                <a:t>Informs and Enables</a:t>
              </a:r>
              <a:endParaRPr lang="en-US" sz="1050" b="1" dirty="0">
                <a:solidFill>
                  <a:prstClr val="black">
                    <a:lumMod val="50000"/>
                    <a:lumOff val="50000"/>
                  </a:prstClr>
                </a:solidFill>
                <a:latin typeface="Calibri" panose="020F0502020204030204" pitchFamily="34" charset="0"/>
                <a:cs typeface="Calibri" panose="020F0502020204030204" pitchFamily="34" charset="0"/>
              </a:endParaRPr>
            </a:p>
          </p:txBody>
        </p:sp>
        <p:cxnSp>
          <p:nvCxnSpPr>
            <p:cNvPr id="54" name="Straight Arrow Connector 53"/>
            <p:cNvCxnSpPr>
              <a:stCxn id="29" idx="3"/>
              <a:endCxn id="18" idx="1"/>
            </p:cNvCxnSpPr>
            <p:nvPr/>
          </p:nvCxnSpPr>
          <p:spPr bwMode="auto">
            <a:xfrm flipV="1">
              <a:off x="3382794" y="3216820"/>
              <a:ext cx="583993" cy="2273"/>
            </a:xfrm>
            <a:prstGeom prst="straightConnector1">
              <a:avLst/>
            </a:prstGeom>
            <a:noFill/>
            <a:ln w="28575" cap="flat" cmpd="sng" algn="ctr">
              <a:solidFill>
                <a:schemeClr val="bg1">
                  <a:lumMod val="6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3324358" y="2946484"/>
              <a:ext cx="680399" cy="253916"/>
            </a:xfrm>
            <a:prstGeom prst="rect">
              <a:avLst/>
            </a:prstGeom>
            <a:noFill/>
          </p:spPr>
          <p:txBody>
            <a:bodyPr wrap="square" rtlCol="0">
              <a:spAutoFit/>
            </a:bodyPr>
            <a:lstStyle/>
            <a:p>
              <a:pPr algn="ctr"/>
              <a:r>
                <a:rPr lang="en-US" sz="1050" b="1" dirty="0" smtClean="0">
                  <a:solidFill>
                    <a:prstClr val="black">
                      <a:lumMod val="50000"/>
                      <a:lumOff val="50000"/>
                    </a:prstClr>
                  </a:solidFill>
                  <a:latin typeface="Calibri" panose="020F0502020204030204" pitchFamily="34" charset="0"/>
                  <a:cs typeface="Calibri" panose="020F0502020204030204" pitchFamily="34" charset="0"/>
                </a:rPr>
                <a:t>Informs</a:t>
              </a:r>
              <a:endParaRPr lang="en-US" sz="1050" b="1"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29" name="Rounded Rectangle 28"/>
            <p:cNvSpPr/>
            <p:nvPr/>
          </p:nvSpPr>
          <p:spPr bwMode="auto">
            <a:xfrm>
              <a:off x="1655120" y="2905709"/>
              <a:ext cx="1727674" cy="626768"/>
            </a:xfrm>
            <a:prstGeom prst="round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1600" b="1" dirty="0">
                  <a:solidFill>
                    <a:prstClr val="white"/>
                  </a:solidFill>
                  <a:latin typeface="Calibri" panose="020F0502020204030204" pitchFamily="34" charset="0"/>
                  <a:cs typeface="Calibri" panose="020F0502020204030204" pitchFamily="34" charset="0"/>
                </a:rPr>
                <a:t>Dependency </a:t>
              </a:r>
              <a:r>
                <a:rPr lang="en-US" sz="1600" b="1" dirty="0" smtClean="0">
                  <a:solidFill>
                    <a:prstClr val="white"/>
                  </a:solidFill>
                  <a:latin typeface="Calibri" panose="020F0502020204030204" pitchFamily="34" charset="0"/>
                  <a:cs typeface="Calibri" panose="020F0502020204030204" pitchFamily="34" charset="0"/>
                </a:rPr>
                <a:t>&amp; Gap Analysis</a:t>
              </a:r>
            </a:p>
          </p:txBody>
        </p:sp>
        <p:sp>
          <p:nvSpPr>
            <p:cNvPr id="18" name="Rounded Rectangle 17"/>
            <p:cNvSpPr/>
            <p:nvPr/>
          </p:nvSpPr>
          <p:spPr bwMode="auto">
            <a:xfrm>
              <a:off x="3966787" y="2893327"/>
              <a:ext cx="1734507" cy="646986"/>
            </a:xfrm>
            <a:prstGeom prst="round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1600" b="1" dirty="0" smtClean="0">
                  <a:solidFill>
                    <a:prstClr val="white"/>
                  </a:solidFill>
                  <a:latin typeface="Calibri" panose="020F0502020204030204" pitchFamily="34" charset="0"/>
                  <a:cs typeface="Calibri" panose="020F0502020204030204" pitchFamily="34" charset="0"/>
                </a:rPr>
                <a:t>Research Requirements</a:t>
              </a:r>
            </a:p>
          </p:txBody>
        </p:sp>
      </p:grpSp>
    </p:spTree>
    <p:extLst>
      <p:ext uri="{BB962C8B-B14F-4D97-AF65-F5344CB8AC3E}">
        <p14:creationId xmlns:p14="http://schemas.microsoft.com/office/powerpoint/2010/main" val="378424952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15" y="76200"/>
            <a:ext cx="9067800" cy="914400"/>
          </a:xfrm>
        </p:spPr>
        <p:txBody>
          <a:bodyPr/>
          <a:lstStyle/>
          <a:p>
            <a:pPr algn="ctr"/>
            <a:r>
              <a:rPr lang="en-US" dirty="0"/>
              <a:t>Driving</a:t>
            </a:r>
            <a:r>
              <a:rPr lang="en-US" sz="3400" dirty="0"/>
              <a:t> Toward Performance-based Regulations</a:t>
            </a:r>
          </a:p>
        </p:txBody>
      </p:sp>
      <p:sp>
        <p:nvSpPr>
          <p:cNvPr id="3" name="Rectangle 2"/>
          <p:cNvSpPr/>
          <p:nvPr/>
        </p:nvSpPr>
        <p:spPr>
          <a:xfrm>
            <a:off x="381000" y="1143000"/>
            <a:ext cx="8458200" cy="4244239"/>
          </a:xfrm>
          <a:prstGeom prst="rect">
            <a:avLst/>
          </a:prstGeom>
          <a:effectLst>
            <a:glow rad="139700">
              <a:schemeClr val="accent1">
                <a:satMod val="175000"/>
                <a:alpha val="40000"/>
              </a:schemeClr>
            </a:glow>
          </a:effectLst>
        </p:spPr>
        <p:txBody>
          <a:bodyPr wrap="square">
            <a:spAutoFit/>
          </a:bodyPr>
          <a:lstStyle/>
          <a:p>
            <a:pPr algn="ctr" fontAlgn="base">
              <a:spcBef>
                <a:spcPct val="20000"/>
              </a:spcBef>
              <a:spcAft>
                <a:spcPts val="1200"/>
              </a:spcAft>
            </a:pPr>
            <a:r>
              <a:rPr lang="en-US" sz="2400" b="1" dirty="0" smtClean="0">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Research </a:t>
            </a:r>
            <a:r>
              <a:rPr lang="en-US"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a:rPr>
              <a:t> </a:t>
            </a:r>
            <a:r>
              <a:rPr lang="en-US"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a:rPr>
              <a:t>Identifies </a:t>
            </a:r>
            <a:r>
              <a:rPr lang="en-US"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a:rPr>
              <a:t>R</a:t>
            </a:r>
            <a:r>
              <a:rPr lang="en-US"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a:rPr>
              <a:t>isks </a:t>
            </a:r>
            <a:r>
              <a:rPr lang="en-US"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a:rPr>
              <a:t> </a:t>
            </a:r>
            <a:r>
              <a:rPr lang="en-US"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a:rPr>
              <a:t>Informs </a:t>
            </a:r>
            <a:r>
              <a:rPr lang="en-US"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a:rPr>
              <a:t>R</a:t>
            </a:r>
            <a:r>
              <a:rPr lang="en-US"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a:rPr>
              <a:t>ulemaking</a:t>
            </a:r>
            <a:endParaRPr lang="en-US"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lvl="0" indent="-342900" fontAlgn="base">
              <a:spcBef>
                <a:spcPct val="20000"/>
              </a:spcBef>
              <a:spcAft>
                <a:spcPts val="600"/>
              </a:spcAft>
              <a:buFontTx/>
              <a:buChar char="•"/>
            </a:pPr>
            <a:r>
              <a:rPr lang="en-US" sz="2200" b="1" dirty="0" smtClean="0">
                <a:latin typeface="Calibri" panose="020F0502020204030204" pitchFamily="34" charset="0"/>
                <a:cs typeface="Calibri" panose="020F0502020204030204" pitchFamily="34" charset="0"/>
              </a:rPr>
              <a:t>Ground collision studies</a:t>
            </a:r>
          </a:p>
          <a:p>
            <a:pPr marL="800100" lvl="1" indent="-342900" fontAlgn="base">
              <a:buFontTx/>
              <a:buChar char="-"/>
            </a:pPr>
            <a:r>
              <a:rPr lang="en-US" sz="2000" dirty="0" smtClean="0">
                <a:latin typeface="Calibri" panose="020F0502020204030204" pitchFamily="34" charset="0"/>
                <a:cs typeface="Calibri" panose="020F0502020204030204" pitchFamily="34" charset="0"/>
              </a:rPr>
              <a:t>Initial UAS Center of Excellence (ASSURE) research results </a:t>
            </a:r>
            <a:r>
              <a:rPr lang="en-US" sz="2000" kern="0" dirty="0" smtClean="0">
                <a:solidFill>
                  <a:prstClr val="black"/>
                </a:solidFill>
                <a:latin typeface="Calibri" panose="020F0502020204030204" pitchFamily="34" charset="0"/>
                <a:cs typeface="Calibri" panose="020F0502020204030204" pitchFamily="34" charset="0"/>
              </a:rPr>
              <a:t>released in April as part of a series</a:t>
            </a:r>
          </a:p>
          <a:p>
            <a:pPr marL="1257300" lvl="2" indent="-342900" fontAlgn="base">
              <a:buFont typeface="Wingdings" panose="05000000000000000000" pitchFamily="2" charset="2"/>
              <a:buChar char="q"/>
            </a:pPr>
            <a:r>
              <a:rPr lang="en-US" sz="2000" kern="0" dirty="0">
                <a:solidFill>
                  <a:prstClr val="black"/>
                </a:solidFill>
                <a:latin typeface="Calibri" panose="020F0502020204030204" pitchFamily="34" charset="0"/>
                <a:cs typeface="Calibri" panose="020F0502020204030204" pitchFamily="34" charset="0"/>
                <a:hlinkClick r:id="rId3"/>
              </a:rPr>
              <a:t>https://www.faa.gov/news/updates/?</a:t>
            </a:r>
            <a:r>
              <a:rPr lang="en-US" sz="2000" kern="0" dirty="0" smtClean="0">
                <a:solidFill>
                  <a:prstClr val="black"/>
                </a:solidFill>
                <a:latin typeface="Calibri" panose="020F0502020204030204" pitchFamily="34" charset="0"/>
                <a:cs typeface="Calibri" panose="020F0502020204030204" pitchFamily="34" charset="0"/>
                <a:hlinkClick r:id="rId3"/>
              </a:rPr>
              <a:t>newsId=87950&amp;omniRss=news_updatesAoc&amp;cid=101_N_U</a:t>
            </a:r>
            <a:endParaRPr lang="en-US" sz="2000" kern="0" dirty="0" smtClean="0">
              <a:solidFill>
                <a:prstClr val="black"/>
              </a:solidFill>
              <a:latin typeface="Calibri" panose="020F0502020204030204" pitchFamily="34" charset="0"/>
              <a:cs typeface="Calibri" panose="020F0502020204030204" pitchFamily="34" charset="0"/>
            </a:endParaRPr>
          </a:p>
          <a:p>
            <a:pPr lvl="2" fontAlgn="base"/>
            <a:endParaRPr lang="en-US" sz="2000" kern="0" dirty="0">
              <a:solidFill>
                <a:prstClr val="black"/>
              </a:solidFill>
              <a:latin typeface="Calibri" panose="020F0502020204030204" pitchFamily="34" charset="0"/>
              <a:cs typeface="Calibri" panose="020F0502020204030204" pitchFamily="34" charset="0"/>
            </a:endParaRPr>
          </a:p>
          <a:p>
            <a:pPr marL="342900" indent="-342900" fontAlgn="base">
              <a:spcBef>
                <a:spcPct val="20000"/>
              </a:spcBef>
              <a:spcAft>
                <a:spcPts val="600"/>
              </a:spcAft>
              <a:buFontTx/>
              <a:buChar char="•"/>
            </a:pPr>
            <a:r>
              <a:rPr lang="en-US" sz="2200" b="1" kern="0" dirty="0" smtClean="0">
                <a:solidFill>
                  <a:prstClr val="black"/>
                </a:solidFill>
                <a:latin typeface="Calibri" panose="020F0502020204030204" pitchFamily="34" charset="0"/>
                <a:cs typeface="Calibri" panose="020F0502020204030204" pitchFamily="34" charset="0"/>
              </a:rPr>
              <a:t>Airborne </a:t>
            </a:r>
            <a:r>
              <a:rPr lang="en-US" sz="2200" b="1" kern="0" dirty="0">
                <a:solidFill>
                  <a:prstClr val="black"/>
                </a:solidFill>
                <a:latin typeface="Calibri" panose="020F0502020204030204" pitchFamily="34" charset="0"/>
                <a:cs typeface="Calibri" panose="020F0502020204030204" pitchFamily="34" charset="0"/>
              </a:rPr>
              <a:t>collision </a:t>
            </a:r>
            <a:r>
              <a:rPr lang="en-US" sz="2200" b="1" kern="0" dirty="0" smtClean="0">
                <a:solidFill>
                  <a:prstClr val="black"/>
                </a:solidFill>
                <a:latin typeface="Calibri" panose="020F0502020204030204" pitchFamily="34" charset="0"/>
                <a:cs typeface="Calibri" panose="020F0502020204030204" pitchFamily="34" charset="0"/>
              </a:rPr>
              <a:t>studies</a:t>
            </a:r>
          </a:p>
          <a:p>
            <a:pPr marL="800100" lvl="1" indent="-342900" fontAlgn="base">
              <a:spcBef>
                <a:spcPct val="20000"/>
              </a:spcBef>
              <a:spcAft>
                <a:spcPts val="600"/>
              </a:spcAft>
              <a:buFontTx/>
              <a:buChar char="-"/>
            </a:pPr>
            <a:r>
              <a:rPr lang="en-US" sz="2000" kern="0" dirty="0" smtClean="0">
                <a:solidFill>
                  <a:prstClr val="black"/>
                </a:solidFill>
                <a:latin typeface="Calibri" panose="020F0502020204030204" pitchFamily="34" charset="0"/>
                <a:cs typeface="Calibri" panose="020F0502020204030204" pitchFamily="34" charset="0"/>
              </a:rPr>
              <a:t>In </a:t>
            </a:r>
            <a:r>
              <a:rPr lang="en-US" sz="2000" kern="0" dirty="0">
                <a:solidFill>
                  <a:prstClr val="black"/>
                </a:solidFill>
                <a:latin typeface="Calibri" panose="020F0502020204030204" pitchFamily="34" charset="0"/>
                <a:cs typeface="Calibri" panose="020F0502020204030204" pitchFamily="34" charset="0"/>
              </a:rPr>
              <a:t>peer </a:t>
            </a:r>
            <a:r>
              <a:rPr lang="en-US" sz="2000" kern="0" dirty="0" smtClean="0">
                <a:solidFill>
                  <a:prstClr val="black"/>
                </a:solidFill>
                <a:latin typeface="Calibri" panose="020F0502020204030204" pitchFamily="34" charset="0"/>
                <a:cs typeface="Calibri" panose="020F0502020204030204" pitchFamily="34" charset="0"/>
              </a:rPr>
              <a:t>review</a:t>
            </a:r>
          </a:p>
          <a:p>
            <a:pPr marL="800100" lvl="1" indent="-342900" fontAlgn="base">
              <a:spcBef>
                <a:spcPct val="20000"/>
              </a:spcBef>
              <a:spcAft>
                <a:spcPts val="600"/>
              </a:spcAft>
              <a:buFontTx/>
              <a:buChar char="-"/>
            </a:pPr>
            <a:r>
              <a:rPr lang="en-US" sz="2000" dirty="0" smtClean="0">
                <a:latin typeface="Calibri" panose="020F0502020204030204" pitchFamily="34" charset="0"/>
                <a:cs typeface="Calibri" panose="020F0502020204030204" pitchFamily="34" charset="0"/>
              </a:rPr>
              <a:t>FAA </a:t>
            </a:r>
            <a:r>
              <a:rPr lang="en-US" sz="2000" dirty="0">
                <a:latin typeface="Calibri" panose="020F0502020204030204" pitchFamily="34" charset="0"/>
                <a:cs typeface="Calibri" panose="020F0502020204030204" pitchFamily="34" charset="0"/>
              </a:rPr>
              <a:t>may consider </a:t>
            </a:r>
            <a:r>
              <a:rPr lang="en-US" sz="2000" dirty="0" smtClean="0">
                <a:latin typeface="Calibri" panose="020F0502020204030204" pitchFamily="34" charset="0"/>
                <a:cs typeface="Calibri" panose="020F0502020204030204" pitchFamily="34" charset="0"/>
              </a:rPr>
              <a:t>series results </a:t>
            </a:r>
            <a:r>
              <a:rPr lang="en-US" sz="2000" dirty="0">
                <a:latin typeface="Calibri" panose="020F0502020204030204" pitchFamily="34" charset="0"/>
                <a:cs typeface="Calibri" panose="020F0502020204030204" pitchFamily="34" charset="0"/>
              </a:rPr>
              <a:t>for future certification requirements based on potential </a:t>
            </a:r>
            <a:r>
              <a:rPr lang="en-US" sz="2000" dirty="0" smtClean="0">
                <a:latin typeface="Calibri" panose="020F0502020204030204" pitchFamily="34" charset="0"/>
                <a:cs typeface="Calibri" panose="020F0502020204030204" pitchFamily="34" charset="0"/>
              </a:rPr>
              <a:t>lethality</a:t>
            </a:r>
            <a:endParaRPr lang="en-US" sz="2000" kern="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09211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41978" y="263381"/>
            <a:ext cx="8915400" cy="685800"/>
          </a:xfrm>
        </p:spPr>
        <p:txBody>
          <a:bodyPr>
            <a:noAutofit/>
          </a:bodyPr>
          <a:lstStyle/>
          <a:p>
            <a:pPr lvl="1" algn="ctr"/>
            <a:r>
              <a:rPr lang="en-US" sz="3200" dirty="0">
                <a:solidFill>
                  <a:srgbClr val="002060"/>
                </a:solidFill>
              </a:rPr>
              <a:t>UAS Research Collaboration &amp; Partnerships</a:t>
            </a:r>
          </a:p>
        </p:txBody>
      </p:sp>
      <p:grpSp>
        <p:nvGrpSpPr>
          <p:cNvPr id="10" name="Group 9"/>
          <p:cNvGrpSpPr/>
          <p:nvPr/>
        </p:nvGrpSpPr>
        <p:grpSpPr>
          <a:xfrm>
            <a:off x="2431243" y="1136000"/>
            <a:ext cx="4343710" cy="4347210"/>
            <a:chOff x="2205990" y="1443990"/>
            <a:chExt cx="4343710" cy="4347210"/>
          </a:xfrm>
          <a:effectLst>
            <a:outerShdw blurRad="190500" sx="102000" sy="102000" algn="ctr" rotWithShape="0">
              <a:prstClr val="black">
                <a:alpha val="30000"/>
              </a:prstClr>
            </a:outerShdw>
          </a:effectLst>
        </p:grpSpPr>
        <p:sp>
          <p:nvSpPr>
            <p:cNvPr id="11" name="Freeform 10"/>
            <p:cNvSpPr/>
            <p:nvPr/>
          </p:nvSpPr>
          <p:spPr>
            <a:xfrm>
              <a:off x="4719111" y="1447490"/>
              <a:ext cx="1827088" cy="1823588"/>
            </a:xfrm>
            <a:custGeom>
              <a:avLst/>
              <a:gdLst>
                <a:gd name="connsiteX0" fmla="*/ 609600 w 1988820"/>
                <a:gd name="connsiteY0" fmla="*/ 0 h 1985010"/>
                <a:gd name="connsiteX1" fmla="*/ 1988820 w 1988820"/>
                <a:gd name="connsiteY1" fmla="*/ 1379220 h 1985010"/>
                <a:gd name="connsiteX2" fmla="*/ 541020 w 1988820"/>
                <a:gd name="connsiteY2" fmla="*/ 1985010 h 1985010"/>
                <a:gd name="connsiteX3" fmla="*/ 0 w 1988820"/>
                <a:gd name="connsiteY3" fmla="*/ 1443990 h 1985010"/>
                <a:gd name="connsiteX4" fmla="*/ 609600 w 1988820"/>
                <a:gd name="connsiteY4" fmla="*/ 0 h 19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985010">
                  <a:moveTo>
                    <a:pt x="609600" y="0"/>
                  </a:moveTo>
                  <a:lnTo>
                    <a:pt x="1988820" y="1379220"/>
                  </a:lnTo>
                  <a:lnTo>
                    <a:pt x="541020" y="1985010"/>
                  </a:lnTo>
                  <a:lnTo>
                    <a:pt x="0" y="1443990"/>
                  </a:lnTo>
                  <a:lnTo>
                    <a:pt x="609600" y="0"/>
                  </a:lnTo>
                  <a:close/>
                </a:path>
              </a:pathLst>
            </a:custGeom>
            <a:solidFill>
              <a:schemeClr val="accent1"/>
            </a:solidFill>
            <a:ln w="12700">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216136" y="2718052"/>
              <a:ext cx="1333564" cy="1806087"/>
            </a:xfrm>
            <a:custGeom>
              <a:avLst/>
              <a:gdLst>
                <a:gd name="connsiteX0" fmla="*/ 0 w 1451610"/>
                <a:gd name="connsiteY0" fmla="*/ 598170 h 1965960"/>
                <a:gd name="connsiteX1" fmla="*/ 1451610 w 1451610"/>
                <a:gd name="connsiteY1" fmla="*/ 0 h 1965960"/>
                <a:gd name="connsiteX2" fmla="*/ 1451610 w 1451610"/>
                <a:gd name="connsiteY2" fmla="*/ 1965960 h 1965960"/>
                <a:gd name="connsiteX3" fmla="*/ 0 w 1451610"/>
                <a:gd name="connsiteY3" fmla="*/ 1352550 h 1965960"/>
                <a:gd name="connsiteX4" fmla="*/ 0 w 1451610"/>
                <a:gd name="connsiteY4" fmla="*/ 598170 h 19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10" h="1965960">
                  <a:moveTo>
                    <a:pt x="0" y="598170"/>
                  </a:moveTo>
                  <a:lnTo>
                    <a:pt x="1451610" y="0"/>
                  </a:lnTo>
                  <a:lnTo>
                    <a:pt x="1451610" y="1965960"/>
                  </a:lnTo>
                  <a:lnTo>
                    <a:pt x="0" y="1352550"/>
                  </a:lnTo>
                  <a:lnTo>
                    <a:pt x="0" y="598170"/>
                  </a:lnTo>
                  <a:close/>
                </a:path>
              </a:pathLst>
            </a:custGeom>
            <a:solidFill>
              <a:schemeClr val="tx2">
                <a:lumMod val="40000"/>
                <a:lumOff val="60000"/>
              </a:schemeClr>
            </a:solidFill>
            <a:ln w="12700">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729612" y="3964112"/>
              <a:ext cx="1816588" cy="1820088"/>
            </a:xfrm>
            <a:custGeom>
              <a:avLst/>
              <a:gdLst>
                <a:gd name="connsiteX0" fmla="*/ 525780 w 1977390"/>
                <a:gd name="connsiteY0" fmla="*/ 0 h 1981200"/>
                <a:gd name="connsiteX1" fmla="*/ 1977390 w 1977390"/>
                <a:gd name="connsiteY1" fmla="*/ 605790 h 1981200"/>
                <a:gd name="connsiteX2" fmla="*/ 601980 w 1977390"/>
                <a:gd name="connsiteY2" fmla="*/ 1981200 h 1981200"/>
                <a:gd name="connsiteX3" fmla="*/ 0 w 1977390"/>
                <a:gd name="connsiteY3" fmla="*/ 537210 h 1981200"/>
                <a:gd name="connsiteX4" fmla="*/ 525780 w 1977390"/>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390" h="1981200">
                  <a:moveTo>
                    <a:pt x="525780" y="0"/>
                  </a:moveTo>
                  <a:lnTo>
                    <a:pt x="1977390" y="605790"/>
                  </a:lnTo>
                  <a:lnTo>
                    <a:pt x="601980" y="1981200"/>
                  </a:lnTo>
                  <a:lnTo>
                    <a:pt x="0" y="537210"/>
                  </a:lnTo>
                  <a:lnTo>
                    <a:pt x="525780" y="0"/>
                  </a:lnTo>
                  <a:close/>
                </a:path>
              </a:pathLst>
            </a:custGeom>
            <a:solidFill>
              <a:schemeClr val="accent1"/>
            </a:solidFill>
            <a:ln w="12700">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483552" y="4454135"/>
              <a:ext cx="1795587" cy="1337065"/>
            </a:xfrm>
            <a:custGeom>
              <a:avLst/>
              <a:gdLst>
                <a:gd name="connsiteX0" fmla="*/ 1356360 w 1954530"/>
                <a:gd name="connsiteY0" fmla="*/ 0 h 1455420"/>
                <a:gd name="connsiteX1" fmla="*/ 1954530 w 1954530"/>
                <a:gd name="connsiteY1" fmla="*/ 1455420 h 1455420"/>
                <a:gd name="connsiteX2" fmla="*/ 0 w 1954530"/>
                <a:gd name="connsiteY2" fmla="*/ 1455420 h 1455420"/>
                <a:gd name="connsiteX3" fmla="*/ 601980 w 1954530"/>
                <a:gd name="connsiteY3" fmla="*/ 7620 h 1455420"/>
                <a:gd name="connsiteX4" fmla="*/ 1356360 w 1954530"/>
                <a:gd name="connsiteY4" fmla="*/ 0 h 145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530" h="1455420">
                  <a:moveTo>
                    <a:pt x="1356360" y="0"/>
                  </a:moveTo>
                  <a:lnTo>
                    <a:pt x="1954530" y="1455420"/>
                  </a:lnTo>
                  <a:lnTo>
                    <a:pt x="0" y="1455420"/>
                  </a:lnTo>
                  <a:lnTo>
                    <a:pt x="601980" y="7620"/>
                  </a:lnTo>
                  <a:lnTo>
                    <a:pt x="1356360" y="0"/>
                  </a:lnTo>
                  <a:close/>
                </a:path>
              </a:pathLst>
            </a:custGeom>
            <a:solidFill>
              <a:schemeClr val="tx2">
                <a:lumMod val="40000"/>
                <a:lumOff val="60000"/>
              </a:schemeClr>
            </a:solidFill>
            <a:ln w="12700">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236451" y="3960612"/>
              <a:ext cx="1827088" cy="1823588"/>
            </a:xfrm>
            <a:custGeom>
              <a:avLst/>
              <a:gdLst>
                <a:gd name="connsiteX0" fmla="*/ 1988820 w 1988820"/>
                <a:gd name="connsiteY0" fmla="*/ 529590 h 1985010"/>
                <a:gd name="connsiteX1" fmla="*/ 1386840 w 1988820"/>
                <a:gd name="connsiteY1" fmla="*/ 1985010 h 1985010"/>
                <a:gd name="connsiteX2" fmla="*/ 0 w 1988820"/>
                <a:gd name="connsiteY2" fmla="*/ 598170 h 1985010"/>
                <a:gd name="connsiteX3" fmla="*/ 1451610 w 1988820"/>
                <a:gd name="connsiteY3" fmla="*/ 0 h 1985010"/>
                <a:gd name="connsiteX4" fmla="*/ 1988820 w 1988820"/>
                <a:gd name="connsiteY4" fmla="*/ 529590 h 19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985010">
                  <a:moveTo>
                    <a:pt x="1988820" y="529590"/>
                  </a:moveTo>
                  <a:lnTo>
                    <a:pt x="1386840" y="1985010"/>
                  </a:lnTo>
                  <a:lnTo>
                    <a:pt x="0" y="598170"/>
                  </a:lnTo>
                  <a:lnTo>
                    <a:pt x="1451610" y="0"/>
                  </a:lnTo>
                  <a:lnTo>
                    <a:pt x="1988820" y="529590"/>
                  </a:lnTo>
                  <a:close/>
                </a:path>
              </a:pathLst>
            </a:custGeom>
            <a:solidFill>
              <a:schemeClr val="accent1"/>
            </a:solidFill>
            <a:ln w="12700">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205990" y="2721552"/>
              <a:ext cx="1333564" cy="1799087"/>
            </a:xfrm>
            <a:custGeom>
              <a:avLst/>
              <a:gdLst>
                <a:gd name="connsiteX0" fmla="*/ 0 w 1451610"/>
                <a:gd name="connsiteY0" fmla="*/ 0 h 1958340"/>
                <a:gd name="connsiteX1" fmla="*/ 1451610 w 1451610"/>
                <a:gd name="connsiteY1" fmla="*/ 601980 h 1958340"/>
                <a:gd name="connsiteX2" fmla="*/ 1447800 w 1451610"/>
                <a:gd name="connsiteY2" fmla="*/ 1360170 h 1958340"/>
                <a:gd name="connsiteX3" fmla="*/ 3810 w 1451610"/>
                <a:gd name="connsiteY3" fmla="*/ 1958340 h 1958340"/>
                <a:gd name="connsiteX4" fmla="*/ 0 w 1451610"/>
                <a:gd name="connsiteY4" fmla="*/ 0 h 195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10" h="1958340">
                  <a:moveTo>
                    <a:pt x="0" y="0"/>
                  </a:moveTo>
                  <a:lnTo>
                    <a:pt x="1451610" y="601980"/>
                  </a:lnTo>
                  <a:lnTo>
                    <a:pt x="1447800" y="1360170"/>
                  </a:lnTo>
                  <a:lnTo>
                    <a:pt x="3810" y="1958340"/>
                  </a:lnTo>
                  <a:lnTo>
                    <a:pt x="0" y="0"/>
                  </a:lnTo>
                  <a:close/>
                </a:path>
              </a:pathLst>
            </a:custGeom>
            <a:solidFill>
              <a:schemeClr val="accent1">
                <a:lumMod val="60000"/>
                <a:lumOff val="40000"/>
              </a:schemeClr>
            </a:solidFill>
            <a:ln w="12700">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209490" y="1443990"/>
              <a:ext cx="1820088" cy="1830588"/>
            </a:xfrm>
            <a:custGeom>
              <a:avLst/>
              <a:gdLst>
                <a:gd name="connsiteX0" fmla="*/ 1386840 w 1981200"/>
                <a:gd name="connsiteY0" fmla="*/ 0 h 1992630"/>
                <a:gd name="connsiteX1" fmla="*/ 1981200 w 1981200"/>
                <a:gd name="connsiteY1" fmla="*/ 1459230 h 1992630"/>
                <a:gd name="connsiteX2" fmla="*/ 1443990 w 1981200"/>
                <a:gd name="connsiteY2" fmla="*/ 1992630 h 1992630"/>
                <a:gd name="connsiteX3" fmla="*/ 0 w 1981200"/>
                <a:gd name="connsiteY3" fmla="*/ 1394460 h 1992630"/>
                <a:gd name="connsiteX4" fmla="*/ 1386840 w 1981200"/>
                <a:gd name="connsiteY4" fmla="*/ 0 h 199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92630">
                  <a:moveTo>
                    <a:pt x="1386840" y="0"/>
                  </a:moveTo>
                  <a:lnTo>
                    <a:pt x="1981200" y="1459230"/>
                  </a:lnTo>
                  <a:lnTo>
                    <a:pt x="1443990" y="1992630"/>
                  </a:lnTo>
                  <a:lnTo>
                    <a:pt x="0" y="1394460"/>
                  </a:lnTo>
                  <a:lnTo>
                    <a:pt x="1386840" y="0"/>
                  </a:lnTo>
                  <a:close/>
                </a:path>
              </a:pathLst>
            </a:custGeom>
            <a:solidFill>
              <a:schemeClr val="accent1"/>
            </a:solidFill>
            <a:ln w="12700">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469169" y="1444798"/>
              <a:ext cx="1810512" cy="1335450"/>
            </a:xfrm>
            <a:custGeom>
              <a:avLst/>
              <a:gdLst>
                <a:gd name="connsiteX0" fmla="*/ 0 w 1951892"/>
                <a:gd name="connsiteY0" fmla="*/ 0 h 1453662"/>
                <a:gd name="connsiteX1" fmla="*/ 603739 w 1951892"/>
                <a:gd name="connsiteY1" fmla="*/ 1453662 h 1453662"/>
                <a:gd name="connsiteX2" fmla="*/ 1356946 w 1951892"/>
                <a:gd name="connsiteY2" fmla="*/ 1453662 h 1453662"/>
                <a:gd name="connsiteX3" fmla="*/ 1951892 w 1951892"/>
                <a:gd name="connsiteY3" fmla="*/ 2931 h 1453662"/>
                <a:gd name="connsiteX4" fmla="*/ 0 w 1951892"/>
                <a:gd name="connsiteY4" fmla="*/ 0 h 145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892" h="1453662">
                  <a:moveTo>
                    <a:pt x="0" y="0"/>
                  </a:moveTo>
                  <a:lnTo>
                    <a:pt x="603739" y="1453662"/>
                  </a:lnTo>
                  <a:lnTo>
                    <a:pt x="1356946" y="1453662"/>
                  </a:lnTo>
                  <a:lnTo>
                    <a:pt x="1951892" y="2931"/>
                  </a:lnTo>
                  <a:lnTo>
                    <a:pt x="0" y="0"/>
                  </a:lnTo>
                  <a:close/>
                </a:path>
              </a:pathLst>
            </a:custGeom>
            <a:solidFill>
              <a:schemeClr val="tx2">
                <a:lumMod val="40000"/>
                <a:lumOff val="60000"/>
              </a:schemeClr>
            </a:solidFill>
            <a:ln w="12700">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flipH="1">
            <a:off x="2857735" y="1721364"/>
            <a:ext cx="1289135" cy="892552"/>
          </a:xfrm>
          <a:prstGeom prst="rect">
            <a:avLst/>
          </a:prstGeom>
          <a:noFill/>
        </p:spPr>
        <p:txBody>
          <a:bodyPr wrap="square" rtlCol="0">
            <a:spAutoFit/>
          </a:bodyPr>
          <a:lstStyle/>
          <a:p>
            <a:pPr algn="ctr"/>
            <a:r>
              <a:rPr lang="en-US" sz="1300" b="1" dirty="0" smtClean="0">
                <a:solidFill>
                  <a:schemeClr val="bg1"/>
                </a:solidFill>
                <a:effectLst>
                  <a:outerShdw blurRad="101600" dist="38100" dir="5400000" sx="101000" sy="101000" algn="t" rotWithShape="0">
                    <a:prstClr val="black">
                      <a:alpha val="60000"/>
                    </a:prstClr>
                  </a:outerShdw>
                </a:effectLst>
              </a:rPr>
              <a:t>FAA</a:t>
            </a:r>
          </a:p>
          <a:p>
            <a:pPr algn="ctr"/>
            <a:r>
              <a:rPr lang="en-US" sz="1300" b="1" dirty="0" smtClean="0">
                <a:solidFill>
                  <a:schemeClr val="bg1"/>
                </a:solidFill>
                <a:effectLst>
                  <a:outerShdw blurRad="101600" dist="38100" dir="5400000" sx="101000" sy="101000" algn="t" rotWithShape="0">
                    <a:prstClr val="black">
                      <a:alpha val="60000"/>
                    </a:prstClr>
                  </a:outerShdw>
                </a:effectLst>
              </a:rPr>
              <a:t>Executive </a:t>
            </a:r>
          </a:p>
          <a:p>
            <a:pPr algn="ctr"/>
            <a:r>
              <a:rPr lang="en-US" sz="1300" b="1" dirty="0" smtClean="0">
                <a:solidFill>
                  <a:schemeClr val="bg1"/>
                </a:solidFill>
                <a:effectLst>
                  <a:outerShdw blurRad="101600" dist="38100" dir="5400000" sx="101000" sy="101000" algn="t" rotWithShape="0">
                    <a:prstClr val="black">
                      <a:alpha val="60000"/>
                    </a:prstClr>
                  </a:outerShdw>
                </a:effectLst>
              </a:rPr>
              <a:t>Committees,</a:t>
            </a:r>
            <a:endParaRPr lang="en-US" sz="1300" b="1" dirty="0">
              <a:solidFill>
                <a:schemeClr val="bg1"/>
              </a:solidFill>
              <a:effectLst>
                <a:outerShdw blurRad="101600" dist="38100" dir="5400000" sx="101000" sy="101000" algn="t" rotWithShape="0">
                  <a:prstClr val="black">
                    <a:alpha val="60000"/>
                  </a:prstClr>
                </a:outerShdw>
              </a:effectLst>
            </a:endParaRPr>
          </a:p>
          <a:p>
            <a:pPr algn="ctr"/>
            <a:r>
              <a:rPr lang="en-US" sz="1300" b="1" dirty="0" smtClean="0">
                <a:solidFill>
                  <a:schemeClr val="bg1"/>
                </a:solidFill>
                <a:effectLst>
                  <a:outerShdw blurRad="101600" dist="38100" dir="5400000" sx="101000" sy="101000" algn="t" rotWithShape="0">
                    <a:prstClr val="black">
                      <a:alpha val="60000"/>
                    </a:prstClr>
                  </a:outerShdw>
                </a:effectLst>
              </a:rPr>
              <a:t>Expert Panels</a:t>
            </a:r>
            <a:endParaRPr lang="en-US" sz="1300" b="1" dirty="0">
              <a:solidFill>
                <a:schemeClr val="bg1"/>
              </a:solidFill>
              <a:effectLst>
                <a:outerShdw blurRad="101600" dist="38100" dir="5400000" sx="101000" sy="101000" algn="t" rotWithShape="0">
                  <a:prstClr val="black">
                    <a:alpha val="60000"/>
                  </a:prstClr>
                </a:outerShdw>
              </a:effectLst>
            </a:endParaRPr>
          </a:p>
        </p:txBody>
      </p:sp>
      <p:sp>
        <p:nvSpPr>
          <p:cNvPr id="20" name="TextBox 19"/>
          <p:cNvSpPr txBox="1"/>
          <p:nvPr/>
        </p:nvSpPr>
        <p:spPr>
          <a:xfrm flipH="1">
            <a:off x="4232140" y="1211033"/>
            <a:ext cx="655949" cy="292388"/>
          </a:xfrm>
          <a:prstGeom prst="rect">
            <a:avLst/>
          </a:prstGeom>
          <a:noFill/>
        </p:spPr>
        <p:txBody>
          <a:bodyPr wrap="none" rtlCol="0">
            <a:spAutoFit/>
          </a:bodyPr>
          <a:lstStyle/>
          <a:p>
            <a:r>
              <a:rPr lang="en-US" sz="1300" b="1" dirty="0" smtClean="0">
                <a:solidFill>
                  <a:schemeClr val="bg1"/>
                </a:solidFill>
                <a:effectLst>
                  <a:outerShdw blurRad="101600" dist="38100" dir="5400000" sx="101000" sy="101000" algn="t" rotWithShape="0">
                    <a:prstClr val="black">
                      <a:alpha val="60000"/>
                    </a:prstClr>
                  </a:outerShdw>
                </a:effectLst>
              </a:rPr>
              <a:t>NASA</a:t>
            </a:r>
            <a:endParaRPr lang="en-US" sz="1300" b="1" dirty="0">
              <a:solidFill>
                <a:schemeClr val="bg1"/>
              </a:solidFill>
              <a:effectLst>
                <a:outerShdw blurRad="101600" dist="38100" dir="5400000" sx="101000" sy="101000" algn="t" rotWithShape="0">
                  <a:prstClr val="black">
                    <a:alpha val="60000"/>
                  </a:prstClr>
                </a:outerShdw>
              </a:effectLst>
            </a:endParaRPr>
          </a:p>
        </p:txBody>
      </p:sp>
      <p:sp>
        <p:nvSpPr>
          <p:cNvPr id="21" name="TextBox 20"/>
          <p:cNvSpPr txBox="1"/>
          <p:nvPr/>
        </p:nvSpPr>
        <p:spPr>
          <a:xfrm flipH="1">
            <a:off x="5080885" y="1748457"/>
            <a:ext cx="1358064" cy="892552"/>
          </a:xfrm>
          <a:prstGeom prst="rect">
            <a:avLst/>
          </a:prstGeom>
          <a:noFill/>
        </p:spPr>
        <p:txBody>
          <a:bodyPr wrap="square" rtlCol="0">
            <a:spAutoFit/>
          </a:bodyPr>
          <a:lstStyle/>
          <a:p>
            <a:pPr algn="ctr"/>
            <a:r>
              <a:rPr lang="en-US" sz="1300" b="1" dirty="0" smtClean="0">
                <a:solidFill>
                  <a:srgbClr val="FFFF00"/>
                </a:solidFill>
                <a:effectLst>
                  <a:outerShdw blurRad="101600" dist="38100" dir="5400000" sx="101000" sy="101000" algn="t" rotWithShape="0">
                    <a:prstClr val="black">
                      <a:alpha val="60000"/>
                    </a:prstClr>
                  </a:outerShdw>
                </a:effectLst>
              </a:rPr>
              <a:t>UAS Center </a:t>
            </a:r>
          </a:p>
          <a:p>
            <a:pPr algn="ctr"/>
            <a:r>
              <a:rPr lang="en-US" sz="1300" b="1" dirty="0" smtClean="0">
                <a:solidFill>
                  <a:srgbClr val="FFFF00"/>
                </a:solidFill>
                <a:effectLst>
                  <a:outerShdw blurRad="101600" dist="38100" dir="5400000" sx="101000" sy="101000" algn="t" rotWithShape="0">
                    <a:prstClr val="black">
                      <a:alpha val="60000"/>
                    </a:prstClr>
                  </a:outerShdw>
                </a:effectLst>
              </a:rPr>
              <a:t>Of Excellence</a:t>
            </a:r>
          </a:p>
          <a:p>
            <a:pPr algn="ctr"/>
            <a:endParaRPr lang="en-US" sz="1300" b="1" dirty="0" smtClean="0">
              <a:solidFill>
                <a:srgbClr val="FFFF00"/>
              </a:solidFill>
              <a:effectLst>
                <a:outerShdw blurRad="101600" dist="38100" dir="5400000" sx="101000" sy="101000" algn="t" rotWithShape="0">
                  <a:prstClr val="black">
                    <a:alpha val="60000"/>
                  </a:prstClr>
                </a:outerShdw>
              </a:effectLst>
            </a:endParaRPr>
          </a:p>
          <a:p>
            <a:pPr algn="ctr"/>
            <a:r>
              <a:rPr lang="en-US" sz="1300" b="1" dirty="0" smtClean="0">
                <a:solidFill>
                  <a:srgbClr val="FFFF00"/>
                </a:solidFill>
                <a:effectLst>
                  <a:outerShdw blurRad="101600" dist="38100" dir="5400000" sx="101000" sy="101000" algn="t" rotWithShape="0">
                    <a:prstClr val="black">
                      <a:alpha val="60000"/>
                    </a:prstClr>
                  </a:outerShdw>
                </a:effectLst>
              </a:rPr>
              <a:t>ASSURE</a:t>
            </a:r>
            <a:endParaRPr lang="en-US" sz="1300" b="1" dirty="0">
              <a:solidFill>
                <a:srgbClr val="FFFF00"/>
              </a:solidFill>
              <a:effectLst>
                <a:outerShdw blurRad="101600" dist="38100" dir="5400000" sx="101000" sy="101000" algn="t" rotWithShape="0">
                  <a:prstClr val="black">
                    <a:alpha val="60000"/>
                  </a:prstClr>
                </a:outerShdw>
              </a:effectLst>
            </a:endParaRPr>
          </a:p>
        </p:txBody>
      </p:sp>
      <p:sp>
        <p:nvSpPr>
          <p:cNvPr id="22" name="TextBox 21"/>
          <p:cNvSpPr txBox="1"/>
          <p:nvPr/>
        </p:nvSpPr>
        <p:spPr>
          <a:xfrm flipH="1">
            <a:off x="5571358" y="2985605"/>
            <a:ext cx="914481" cy="492443"/>
          </a:xfrm>
          <a:prstGeom prst="rect">
            <a:avLst/>
          </a:prstGeom>
          <a:noFill/>
        </p:spPr>
        <p:txBody>
          <a:bodyPr wrap="none" rtlCol="0">
            <a:spAutoFit/>
          </a:bodyPr>
          <a:lstStyle/>
          <a:p>
            <a:r>
              <a:rPr lang="en-US" sz="1300" b="1" dirty="0" smtClean="0">
                <a:solidFill>
                  <a:srgbClr val="FFFF00"/>
                </a:solidFill>
                <a:effectLst>
                  <a:outerShdw blurRad="101600" dist="38100" dir="5400000" sx="101000" sy="101000" algn="t" rotWithShape="0">
                    <a:prstClr val="black">
                      <a:alpha val="60000"/>
                    </a:prstClr>
                  </a:outerShdw>
                </a:effectLst>
              </a:rPr>
              <a:t>UAS Test</a:t>
            </a:r>
          </a:p>
          <a:p>
            <a:pPr algn="ctr"/>
            <a:r>
              <a:rPr lang="en-US" sz="1300" b="1" dirty="0" smtClean="0">
                <a:solidFill>
                  <a:srgbClr val="FFFF00"/>
                </a:solidFill>
                <a:effectLst>
                  <a:outerShdw blurRad="101600" dist="38100" dir="5400000" sx="101000" sy="101000" algn="t" rotWithShape="0">
                    <a:prstClr val="black">
                      <a:alpha val="60000"/>
                    </a:prstClr>
                  </a:outerShdw>
                </a:effectLst>
              </a:rPr>
              <a:t>Sites</a:t>
            </a:r>
            <a:endParaRPr lang="en-US" sz="1300" b="1" dirty="0">
              <a:solidFill>
                <a:srgbClr val="FFFF00"/>
              </a:solidFill>
              <a:effectLst>
                <a:outerShdw blurRad="101600" dist="38100" dir="5400000" sx="101000" sy="101000" algn="t" rotWithShape="0">
                  <a:prstClr val="black">
                    <a:alpha val="60000"/>
                  </a:prstClr>
                </a:outerShdw>
              </a:effectLst>
            </a:endParaRPr>
          </a:p>
        </p:txBody>
      </p:sp>
      <p:sp>
        <p:nvSpPr>
          <p:cNvPr id="23" name="TextBox 22"/>
          <p:cNvSpPr txBox="1"/>
          <p:nvPr/>
        </p:nvSpPr>
        <p:spPr>
          <a:xfrm flipH="1">
            <a:off x="2550439" y="3066365"/>
            <a:ext cx="845103" cy="292388"/>
          </a:xfrm>
          <a:prstGeom prst="rect">
            <a:avLst/>
          </a:prstGeom>
          <a:noFill/>
        </p:spPr>
        <p:txBody>
          <a:bodyPr wrap="none" rtlCol="0">
            <a:spAutoFit/>
          </a:bodyPr>
          <a:lstStyle/>
          <a:p>
            <a:r>
              <a:rPr lang="en-US" sz="1300" b="1" dirty="0" smtClean="0">
                <a:solidFill>
                  <a:schemeClr val="bg1"/>
                </a:solidFill>
                <a:effectLst>
                  <a:outerShdw blurRad="101600" dist="38100" dir="5400000" sx="101000" sy="101000" algn="t" rotWithShape="0">
                    <a:prstClr val="black">
                      <a:alpha val="60000"/>
                    </a:prstClr>
                  </a:outerShdw>
                </a:effectLst>
              </a:rPr>
              <a:t>Industry</a:t>
            </a:r>
            <a:endParaRPr lang="en-US" sz="1300" b="1" dirty="0">
              <a:solidFill>
                <a:schemeClr val="bg1"/>
              </a:solidFill>
              <a:effectLst>
                <a:outerShdw blurRad="101600" dist="38100" dir="5400000" sx="101000" sy="101000" algn="t" rotWithShape="0">
                  <a:prstClr val="black">
                    <a:alpha val="60000"/>
                  </a:prstClr>
                </a:outerShdw>
              </a:effectLst>
            </a:endParaRPr>
          </a:p>
        </p:txBody>
      </p:sp>
      <p:sp>
        <p:nvSpPr>
          <p:cNvPr id="25" name="TextBox 24"/>
          <p:cNvSpPr txBox="1"/>
          <p:nvPr/>
        </p:nvSpPr>
        <p:spPr>
          <a:xfrm flipH="1">
            <a:off x="4060774" y="4658674"/>
            <a:ext cx="1189749" cy="692497"/>
          </a:xfrm>
          <a:prstGeom prst="rect">
            <a:avLst/>
          </a:prstGeom>
          <a:noFill/>
        </p:spPr>
        <p:txBody>
          <a:bodyPr wrap="none" rtlCol="0">
            <a:spAutoFit/>
          </a:bodyPr>
          <a:lstStyle/>
          <a:p>
            <a:pPr algn="ctr"/>
            <a:r>
              <a:rPr lang="en-US" sz="1300" b="1" dirty="0" smtClean="0">
                <a:solidFill>
                  <a:schemeClr val="bg1"/>
                </a:solidFill>
                <a:effectLst>
                  <a:outerShdw blurRad="101600" dist="38100" dir="5400000" sx="101000" sy="101000" algn="t" rotWithShape="0">
                    <a:prstClr val="black">
                      <a:alpha val="60000"/>
                    </a:prstClr>
                  </a:outerShdw>
                </a:effectLst>
              </a:rPr>
              <a:t>International</a:t>
            </a:r>
          </a:p>
          <a:p>
            <a:pPr algn="ctr"/>
            <a:r>
              <a:rPr lang="en-US" sz="1300" b="1" dirty="0" smtClean="0">
                <a:solidFill>
                  <a:schemeClr val="bg1"/>
                </a:solidFill>
                <a:effectLst>
                  <a:outerShdw blurRad="101600" dist="38100" dir="5400000" sx="101000" sy="101000" algn="t" rotWithShape="0">
                    <a:prstClr val="black">
                      <a:alpha val="60000"/>
                    </a:prstClr>
                  </a:outerShdw>
                </a:effectLst>
              </a:rPr>
              <a:t>Standards </a:t>
            </a:r>
          </a:p>
          <a:p>
            <a:pPr algn="ctr"/>
            <a:r>
              <a:rPr lang="en-US" sz="1300" b="1" dirty="0" smtClean="0">
                <a:solidFill>
                  <a:schemeClr val="bg1"/>
                </a:solidFill>
                <a:effectLst>
                  <a:outerShdw blurRad="101600" dist="38100" dir="5400000" sx="101000" sy="101000" algn="t" rotWithShape="0">
                    <a:prstClr val="black">
                      <a:alpha val="60000"/>
                    </a:prstClr>
                  </a:outerShdw>
                </a:effectLst>
              </a:rPr>
              <a:t>Groups</a:t>
            </a:r>
            <a:endParaRPr lang="en-US" sz="1300" b="1" dirty="0">
              <a:solidFill>
                <a:schemeClr val="bg1"/>
              </a:solidFill>
              <a:effectLst>
                <a:outerShdw blurRad="101600" dist="38100" dir="5400000" sx="101000" sy="101000" algn="t" rotWithShape="0">
                  <a:prstClr val="black">
                    <a:alpha val="60000"/>
                  </a:prstClr>
                </a:outerShdw>
              </a:effectLst>
            </a:endParaRPr>
          </a:p>
        </p:txBody>
      </p:sp>
      <p:sp>
        <p:nvSpPr>
          <p:cNvPr id="9" name="TextBox 8"/>
          <p:cNvSpPr txBox="1"/>
          <p:nvPr/>
        </p:nvSpPr>
        <p:spPr>
          <a:xfrm>
            <a:off x="3969940" y="2743200"/>
            <a:ext cx="1287860" cy="1015663"/>
          </a:xfrm>
          <a:prstGeom prst="rect">
            <a:avLst/>
          </a:prstGeom>
          <a:noFill/>
        </p:spPr>
        <p:txBody>
          <a:bodyPr wrap="square" rtlCol="0">
            <a:spAutoFit/>
          </a:bodyPr>
          <a:lstStyle/>
          <a:p>
            <a:pPr algn="ctr"/>
            <a:r>
              <a:rPr lang="en-US" sz="2000" b="1" dirty="0" smtClean="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FAA Research</a:t>
            </a:r>
          </a:p>
          <a:p>
            <a:pPr algn="ctr"/>
            <a:r>
              <a:rPr lang="en-US" sz="2000" b="1" dirty="0" smtClean="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Needs</a:t>
            </a:r>
            <a:endPar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36" name="TextBox 35"/>
          <p:cNvSpPr txBox="1"/>
          <p:nvPr/>
        </p:nvSpPr>
        <p:spPr>
          <a:xfrm flipH="1">
            <a:off x="5092105" y="4047567"/>
            <a:ext cx="1346844" cy="692497"/>
          </a:xfrm>
          <a:prstGeom prst="rect">
            <a:avLst/>
          </a:prstGeom>
          <a:noFill/>
        </p:spPr>
        <p:txBody>
          <a:bodyPr wrap="none" rtlCol="0">
            <a:spAutoFit/>
          </a:bodyPr>
          <a:lstStyle/>
          <a:p>
            <a:pPr algn="ctr"/>
            <a:r>
              <a:rPr lang="en-US" sz="1300" b="1" dirty="0" smtClean="0">
                <a:solidFill>
                  <a:schemeClr val="bg1"/>
                </a:solidFill>
                <a:effectLst>
                  <a:outerShdw blurRad="101600" dist="38100" dir="5400000" sx="101000" sy="101000" algn="t" rotWithShape="0">
                    <a:prstClr val="black">
                      <a:alpha val="60000"/>
                    </a:prstClr>
                  </a:outerShdw>
                </a:effectLst>
              </a:rPr>
              <a:t>Independent</a:t>
            </a:r>
          </a:p>
          <a:p>
            <a:pPr algn="ctr"/>
            <a:r>
              <a:rPr lang="en-US" sz="1300" b="1" dirty="0" smtClean="0">
                <a:solidFill>
                  <a:schemeClr val="bg1"/>
                </a:solidFill>
                <a:effectLst>
                  <a:outerShdw blurRad="101600" dist="38100" dir="5400000" sx="101000" sy="101000" algn="t" rotWithShape="0">
                    <a:prstClr val="black">
                      <a:alpha val="60000"/>
                    </a:prstClr>
                  </a:outerShdw>
                </a:effectLst>
              </a:rPr>
              <a:t>Research</a:t>
            </a:r>
          </a:p>
          <a:p>
            <a:pPr algn="ctr"/>
            <a:r>
              <a:rPr lang="en-US" sz="1300" b="1" dirty="0" smtClean="0">
                <a:solidFill>
                  <a:schemeClr val="bg1"/>
                </a:solidFill>
                <a:effectLst>
                  <a:outerShdw blurRad="101600" dist="38100" dir="5400000" sx="101000" sy="101000" algn="t" rotWithShape="0">
                    <a:prstClr val="black">
                      <a:alpha val="60000"/>
                    </a:prstClr>
                  </a:outerShdw>
                </a:effectLst>
              </a:rPr>
              <a:t> Organizations</a:t>
            </a:r>
            <a:endParaRPr lang="en-US" sz="1300" b="1" dirty="0">
              <a:solidFill>
                <a:schemeClr val="bg1"/>
              </a:solidFill>
              <a:effectLst>
                <a:outerShdw blurRad="101600" dist="38100" dir="5400000" sx="101000" sy="101000" algn="t" rotWithShape="0">
                  <a:prstClr val="black">
                    <a:alpha val="60000"/>
                  </a:prstClr>
                </a:outerShdw>
              </a:effectLst>
            </a:endParaRPr>
          </a:p>
        </p:txBody>
      </p:sp>
      <p:sp>
        <p:nvSpPr>
          <p:cNvPr id="35" name="Rectangle 34"/>
          <p:cNvSpPr/>
          <p:nvPr/>
        </p:nvSpPr>
        <p:spPr>
          <a:xfrm>
            <a:off x="2700497" y="4026261"/>
            <a:ext cx="1550834" cy="692497"/>
          </a:xfrm>
          <a:prstGeom prst="rect">
            <a:avLst/>
          </a:prstGeom>
        </p:spPr>
        <p:txBody>
          <a:bodyPr wrap="square">
            <a:spAutoFit/>
          </a:bodyPr>
          <a:lstStyle/>
          <a:p>
            <a:pPr algn="ctr"/>
            <a:r>
              <a:rPr lang="en-US" sz="1300" b="1" dirty="0" smtClean="0">
                <a:solidFill>
                  <a:schemeClr val="bg1"/>
                </a:solidFill>
                <a:effectLst>
                  <a:outerShdw blurRad="101600" dist="38100" dir="5400000" sx="101000" sy="101000" algn="t" rotWithShape="0">
                    <a:prstClr val="black">
                      <a:alpha val="60000"/>
                    </a:prstClr>
                  </a:outerShdw>
                </a:effectLst>
              </a:rPr>
              <a:t>Domestic</a:t>
            </a:r>
            <a:endParaRPr lang="en-US" sz="1300" b="1" dirty="0">
              <a:solidFill>
                <a:schemeClr val="bg1"/>
              </a:solidFill>
              <a:effectLst>
                <a:outerShdw blurRad="101600" dist="38100" dir="5400000" sx="101000" sy="101000" algn="t" rotWithShape="0">
                  <a:prstClr val="black">
                    <a:alpha val="60000"/>
                  </a:prstClr>
                </a:outerShdw>
              </a:effectLst>
            </a:endParaRPr>
          </a:p>
          <a:p>
            <a:pPr algn="ctr"/>
            <a:r>
              <a:rPr lang="en-US" sz="1300" b="1" dirty="0">
                <a:solidFill>
                  <a:schemeClr val="bg1"/>
                </a:solidFill>
                <a:effectLst>
                  <a:outerShdw blurRad="101600" dist="38100" dir="5400000" sx="101000" sy="101000" algn="t" rotWithShape="0">
                    <a:prstClr val="black">
                      <a:alpha val="60000"/>
                    </a:prstClr>
                  </a:outerShdw>
                </a:effectLst>
              </a:rPr>
              <a:t>Standards </a:t>
            </a:r>
          </a:p>
          <a:p>
            <a:pPr algn="ctr"/>
            <a:r>
              <a:rPr lang="en-US" sz="1300" b="1" dirty="0">
                <a:solidFill>
                  <a:schemeClr val="bg1"/>
                </a:solidFill>
                <a:effectLst>
                  <a:outerShdw blurRad="101600" dist="38100" dir="5400000" sx="101000" sy="101000" algn="t" rotWithShape="0">
                    <a:prstClr val="black">
                      <a:alpha val="60000"/>
                    </a:prstClr>
                  </a:outerShdw>
                </a:effectLst>
              </a:rPr>
              <a:t>Groups</a:t>
            </a:r>
          </a:p>
        </p:txBody>
      </p:sp>
    </p:spTree>
    <p:extLst>
      <p:ext uri="{BB962C8B-B14F-4D97-AF65-F5344CB8AC3E}">
        <p14:creationId xmlns:p14="http://schemas.microsoft.com/office/powerpoint/2010/main" val="5761901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41817"/>
            <a:ext cx="8634546" cy="646331"/>
          </a:xfrm>
          <a:prstGeom prst="rect">
            <a:avLst/>
          </a:prstGeom>
          <a:noFill/>
        </p:spPr>
        <p:txBody>
          <a:bodyPr wrap="square">
            <a:spAutoFit/>
          </a:bodyPr>
          <a:lstStyle/>
          <a:p>
            <a:pPr eaLnBrk="0" hangingPunct="0">
              <a:buNone/>
              <a:defRPr/>
            </a:pPr>
            <a:r>
              <a:rPr lang="en-US" sz="3600" b="1" dirty="0">
                <a:solidFill>
                  <a:srgbClr val="1D2F68"/>
                </a:solidFill>
                <a:latin typeface="Calibri" panose="020F0502020204030204" pitchFamily="34" charset="0"/>
                <a:ea typeface="+mj-ea"/>
                <a:cs typeface="Calibri" panose="020F0502020204030204" pitchFamily="34" charset="0"/>
              </a:rPr>
              <a:t>UAS Test Sites</a:t>
            </a:r>
          </a:p>
        </p:txBody>
      </p:sp>
      <p:sp>
        <p:nvSpPr>
          <p:cNvPr id="3" name="TextBox 2"/>
          <p:cNvSpPr txBox="1"/>
          <p:nvPr/>
        </p:nvSpPr>
        <p:spPr>
          <a:xfrm>
            <a:off x="381000" y="1143000"/>
            <a:ext cx="8634546" cy="486287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200" b="1" dirty="0" smtClean="0">
                <a:latin typeface="Calibri" panose="020F0502020204030204" pitchFamily="34" charset="0"/>
                <a:cs typeface="Calibri" panose="020F0502020204030204" pitchFamily="34" charset="0"/>
              </a:rPr>
              <a:t>Provide an avenue for UAS industry to conduct more advanced UAS research and concept validation</a:t>
            </a:r>
          </a:p>
          <a:p>
            <a:pPr marL="342900" indent="-342900">
              <a:spcBef>
                <a:spcPts val="600"/>
              </a:spcBef>
              <a:buFont typeface="Arial" panose="020B0604020202020204" pitchFamily="34" charset="0"/>
              <a:buChar char="•"/>
            </a:pPr>
            <a:r>
              <a:rPr lang="en-US" sz="2200" b="1" dirty="0" smtClean="0">
                <a:latin typeface="Calibri" panose="020F0502020204030204" pitchFamily="34" charset="0"/>
                <a:cs typeface="Calibri" panose="020F0502020204030204" pitchFamily="34" charset="0"/>
              </a:rPr>
              <a:t>Nationwide operations at or below 400’ AGL</a:t>
            </a:r>
          </a:p>
          <a:p>
            <a:pPr marL="342900" indent="-342900">
              <a:spcBef>
                <a:spcPts val="600"/>
              </a:spcBef>
              <a:buFont typeface="Arial" panose="020B0604020202020204" pitchFamily="34" charset="0"/>
              <a:buChar char="•"/>
            </a:pPr>
            <a:r>
              <a:rPr lang="en-US" sz="2200" b="1" dirty="0">
                <a:latin typeface="Calibri" panose="020F0502020204030204" pitchFamily="34" charset="0"/>
                <a:cs typeface="Calibri" panose="020F0502020204030204" pitchFamily="34" charset="0"/>
              </a:rPr>
              <a:t>7 UAS Test </a:t>
            </a:r>
            <a:r>
              <a:rPr lang="en-US" sz="2200" b="1" dirty="0" smtClean="0">
                <a:latin typeface="Calibri" panose="020F0502020204030204" pitchFamily="34" charset="0"/>
                <a:cs typeface="Calibri" panose="020F0502020204030204" pitchFamily="34" charset="0"/>
              </a:rPr>
              <a:t>Sites:</a:t>
            </a:r>
            <a:endParaRPr lang="en-US" sz="2200" b="1" dirty="0">
              <a:latin typeface="Calibri" panose="020F0502020204030204" pitchFamily="34" charset="0"/>
              <a:cs typeface="Calibri" panose="020F0502020204030204" pitchFamily="34" charset="0"/>
            </a:endParaRPr>
          </a:p>
          <a:p>
            <a:pPr marL="914400" lvl="1" indent="-457200">
              <a:spcBef>
                <a:spcPts val="600"/>
              </a:spcBef>
              <a:buFont typeface="+mj-lt"/>
              <a:buAutoNum type="arabicPeriod"/>
            </a:pPr>
            <a:r>
              <a:rPr lang="en-US" sz="2000" dirty="0" smtClean="0">
                <a:latin typeface="Calibri" panose="020F0502020204030204" pitchFamily="34" charset="0"/>
                <a:cs typeface="Calibri" panose="020F0502020204030204" pitchFamily="34" charset="0"/>
              </a:rPr>
              <a:t>University </a:t>
            </a:r>
            <a:r>
              <a:rPr lang="en-US" sz="2000" dirty="0">
                <a:latin typeface="Calibri" panose="020F0502020204030204" pitchFamily="34" charset="0"/>
                <a:cs typeface="Calibri" panose="020F0502020204030204" pitchFamily="34" charset="0"/>
              </a:rPr>
              <a:t>of Alaska</a:t>
            </a:r>
          </a:p>
          <a:p>
            <a:pPr marL="914400" lvl="1" indent="-457200">
              <a:spcBef>
                <a:spcPts val="600"/>
              </a:spcBef>
              <a:buFont typeface="+mj-lt"/>
              <a:buAutoNum type="arabicPeriod"/>
            </a:pPr>
            <a:r>
              <a:rPr lang="en-US" sz="2000" dirty="0">
                <a:latin typeface="Calibri" panose="020F0502020204030204" pitchFamily="34" charset="0"/>
                <a:cs typeface="Calibri" panose="020F0502020204030204" pitchFamily="34" charset="0"/>
              </a:rPr>
              <a:t>State of Nevada</a:t>
            </a:r>
          </a:p>
          <a:p>
            <a:pPr marL="914400" lvl="1" indent="-457200">
              <a:spcBef>
                <a:spcPts val="600"/>
              </a:spcBef>
              <a:buFont typeface="+mj-lt"/>
              <a:buAutoNum type="arabicPeriod"/>
            </a:pPr>
            <a:r>
              <a:rPr lang="en-US" sz="2000" dirty="0">
                <a:latin typeface="Calibri" panose="020F0502020204030204" pitchFamily="34" charset="0"/>
                <a:cs typeface="Calibri" panose="020F0502020204030204" pitchFamily="34" charset="0"/>
              </a:rPr>
              <a:t>New York </a:t>
            </a:r>
            <a:r>
              <a:rPr lang="en-US" sz="2000" dirty="0" err="1">
                <a:latin typeface="Calibri" panose="020F0502020204030204" pitchFamily="34" charset="0"/>
                <a:cs typeface="Calibri" panose="020F0502020204030204" pitchFamily="34" charset="0"/>
              </a:rPr>
              <a:t>Griffiss</a:t>
            </a:r>
            <a:r>
              <a:rPr lang="en-US" sz="2000" dirty="0">
                <a:latin typeface="Calibri" panose="020F0502020204030204" pitchFamily="34" charset="0"/>
                <a:cs typeface="Calibri" panose="020F0502020204030204" pitchFamily="34" charset="0"/>
              </a:rPr>
              <a:t> International Airport</a:t>
            </a:r>
          </a:p>
          <a:p>
            <a:pPr marL="914400" lvl="1" indent="-457200">
              <a:spcBef>
                <a:spcPts val="600"/>
              </a:spcBef>
              <a:buFont typeface="+mj-lt"/>
              <a:buAutoNum type="arabicPeriod"/>
            </a:pPr>
            <a:r>
              <a:rPr lang="en-US" sz="2000" dirty="0">
                <a:latin typeface="Calibri" panose="020F0502020204030204" pitchFamily="34" charset="0"/>
                <a:cs typeface="Calibri" panose="020F0502020204030204" pitchFamily="34" charset="0"/>
              </a:rPr>
              <a:t>North Dakota Department of Commerce</a:t>
            </a:r>
          </a:p>
          <a:p>
            <a:pPr marL="914400" lvl="1" indent="-457200">
              <a:spcBef>
                <a:spcPts val="600"/>
              </a:spcBef>
              <a:buFont typeface="+mj-lt"/>
              <a:buAutoNum type="arabicPeriod"/>
            </a:pPr>
            <a:r>
              <a:rPr lang="en-US" sz="2000" dirty="0">
                <a:latin typeface="Calibri" panose="020F0502020204030204" pitchFamily="34" charset="0"/>
                <a:cs typeface="Calibri" panose="020F0502020204030204" pitchFamily="34" charset="0"/>
              </a:rPr>
              <a:t>Texas A&amp;M University – Corpus Christi</a:t>
            </a:r>
          </a:p>
          <a:p>
            <a:pPr marL="914400" lvl="1" indent="-457200">
              <a:spcBef>
                <a:spcPts val="600"/>
              </a:spcBef>
              <a:buFont typeface="+mj-lt"/>
              <a:buAutoNum type="arabicPeriod"/>
            </a:pPr>
            <a:r>
              <a:rPr lang="en-US" sz="2000" dirty="0">
                <a:latin typeface="Calibri" panose="020F0502020204030204" pitchFamily="34" charset="0"/>
                <a:cs typeface="Calibri" panose="020F0502020204030204" pitchFamily="34" charset="0"/>
              </a:rPr>
              <a:t>Virginia Polytechnic Institute and State University (Virginia Tech</a:t>
            </a:r>
            <a:r>
              <a:rPr lang="en-US" sz="2000" dirty="0" smtClean="0">
                <a:latin typeface="Calibri" panose="020F0502020204030204" pitchFamily="34" charset="0"/>
                <a:cs typeface="Calibri" panose="020F0502020204030204" pitchFamily="34" charset="0"/>
              </a:rPr>
              <a:t>)</a:t>
            </a:r>
          </a:p>
          <a:p>
            <a:pPr marL="914400" lvl="1" indent="-457200">
              <a:spcBef>
                <a:spcPts val="600"/>
              </a:spcBef>
              <a:buFont typeface="+mj-lt"/>
              <a:buAutoNum type="arabicPeriod"/>
            </a:pPr>
            <a:r>
              <a:rPr lang="en-US" sz="2000" dirty="0">
                <a:latin typeface="Calibri" panose="020F0502020204030204" pitchFamily="34" charset="0"/>
                <a:cs typeface="Calibri" panose="020F0502020204030204" pitchFamily="34" charset="0"/>
              </a:rPr>
              <a:t>New Mexico State </a:t>
            </a:r>
            <a:r>
              <a:rPr lang="en-US" sz="2000" dirty="0" smtClean="0">
                <a:latin typeface="Calibri" panose="020F0502020204030204" pitchFamily="34" charset="0"/>
                <a:cs typeface="Calibri" panose="020F0502020204030204" pitchFamily="34" charset="0"/>
              </a:rPr>
              <a:t>University</a:t>
            </a:r>
            <a:endParaRPr lang="en-US" sz="200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endParaRPr lang="en-US" sz="2400" b="1" dirty="0" smtClean="0"/>
          </a:p>
        </p:txBody>
      </p:sp>
    </p:spTree>
    <p:extLst>
      <p:ext uri="{BB962C8B-B14F-4D97-AF65-F5344CB8AC3E}">
        <p14:creationId xmlns:p14="http://schemas.microsoft.com/office/powerpoint/2010/main" val="3863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621" y="248077"/>
            <a:ext cx="8472488" cy="609600"/>
          </a:xfrm>
          <a:prstGeom prst="rect">
            <a:avLst/>
          </a:prstGeom>
        </p:spPr>
        <p:txBody>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a:lstStyle>
          <a:p>
            <a:r>
              <a:rPr lang="en-US" sz="3600" kern="0" dirty="0" smtClean="0">
                <a:latin typeface="Calibri" panose="020F0502020204030204" pitchFamily="34" charset="0"/>
                <a:cs typeface="Calibri" panose="020F0502020204030204" pitchFamily="34" charset="0"/>
              </a:rPr>
              <a:t>UAS Center of Excellence</a:t>
            </a:r>
            <a:endParaRPr lang="en-US" sz="3600" kern="0" dirty="0">
              <a:latin typeface="Calibri" panose="020F0502020204030204" pitchFamily="34" charset="0"/>
              <a:cs typeface="Calibri" panose="020F0502020204030204" pitchFamily="34" charset="0"/>
            </a:endParaRPr>
          </a:p>
        </p:txBody>
      </p:sp>
      <p:sp>
        <p:nvSpPr>
          <p:cNvPr id="24" name="TextBox 23"/>
          <p:cNvSpPr txBox="1"/>
          <p:nvPr/>
        </p:nvSpPr>
        <p:spPr>
          <a:xfrm>
            <a:off x="165829" y="4636242"/>
            <a:ext cx="8857128" cy="338554"/>
          </a:xfrm>
          <a:prstGeom prst="rect">
            <a:avLst/>
          </a:prstGeom>
          <a:noFill/>
        </p:spPr>
        <p:txBody>
          <a:bodyPr wrap="square" rtlCol="0">
            <a:spAutoFit/>
          </a:bodyPr>
          <a:lstStyle/>
          <a:p>
            <a:r>
              <a:rPr lang="en-US" sz="1600" b="1" u="sng" dirty="0" smtClean="0">
                <a:latin typeface="Calibri" panose="020F0502020204030204" pitchFamily="34" charset="0"/>
                <a:cs typeface="Calibri" panose="020F0502020204030204" pitchFamily="34" charset="0"/>
              </a:rPr>
              <a:t>Associate Members___________________________________________________________________</a:t>
            </a:r>
            <a:endParaRPr lang="en-US" sz="1600" b="1" u="sng" dirty="0">
              <a:latin typeface="Calibri" panose="020F0502020204030204" pitchFamily="34" charset="0"/>
              <a:cs typeface="Calibri" panose="020F0502020204030204" pitchFamily="34" charset="0"/>
            </a:endParaRPr>
          </a:p>
        </p:txBody>
      </p:sp>
      <p:grpSp>
        <p:nvGrpSpPr>
          <p:cNvPr id="3" name="Group 2"/>
          <p:cNvGrpSpPr/>
          <p:nvPr/>
        </p:nvGrpSpPr>
        <p:grpSpPr>
          <a:xfrm>
            <a:off x="189622" y="1722854"/>
            <a:ext cx="8605334" cy="3994064"/>
            <a:chOff x="-1552103" y="1015303"/>
            <a:chExt cx="11279495" cy="494734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170" y="1219200"/>
              <a:ext cx="3537765" cy="914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7099" y="5208270"/>
              <a:ext cx="754380" cy="75438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1227" b="30411"/>
            <a:stretch/>
          </p:blipFill>
          <p:spPr>
            <a:xfrm>
              <a:off x="1562100" y="5268277"/>
              <a:ext cx="1653660" cy="634365"/>
            </a:xfrm>
            <a:prstGeom prst="rect">
              <a:avLst/>
            </a:prstGeom>
            <a:ln>
              <a:solidFill>
                <a:schemeClr val="tx1">
                  <a:lumMod val="65000"/>
                  <a:lumOff val="35000"/>
                </a:schemeClr>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8340" y="2727960"/>
              <a:ext cx="929640" cy="92964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t="29514" b="35243"/>
            <a:stretch/>
          </p:blipFill>
          <p:spPr>
            <a:xfrm>
              <a:off x="7623912" y="2944134"/>
              <a:ext cx="1322967" cy="466254"/>
            </a:xfrm>
            <a:prstGeom prst="rect">
              <a:avLst/>
            </a:prstGeom>
            <a:ln>
              <a:solidFill>
                <a:schemeClr val="tx1">
                  <a:lumMod val="65000"/>
                  <a:lumOff val="35000"/>
                </a:schemeClr>
              </a:solidFill>
            </a:ln>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t="29514" b="27083"/>
            <a:stretch/>
          </p:blipFill>
          <p:spPr>
            <a:xfrm>
              <a:off x="4505193" y="5255895"/>
              <a:ext cx="1461577" cy="634365"/>
            </a:xfrm>
            <a:prstGeom prst="rect">
              <a:avLst/>
            </a:prstGeom>
            <a:ln>
              <a:solidFill>
                <a:schemeClr val="tx1">
                  <a:lumMod val="65000"/>
                  <a:lumOff val="35000"/>
                </a:schemeClr>
              </a:solidFill>
            </a:ln>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t="8681" b="19270"/>
            <a:stretch/>
          </p:blipFill>
          <p:spPr>
            <a:xfrm>
              <a:off x="2939415" y="2797492"/>
              <a:ext cx="1097280" cy="790575"/>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t="8680" b="10590"/>
            <a:stretch/>
          </p:blipFill>
          <p:spPr>
            <a:xfrm>
              <a:off x="4008120" y="3798382"/>
              <a:ext cx="1097280" cy="885825"/>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199" y="5221956"/>
              <a:ext cx="932815" cy="721644"/>
            </a:xfrm>
            <a:prstGeom prst="rect">
              <a:avLst/>
            </a:prstGeom>
            <a:ln>
              <a:solidFill>
                <a:schemeClr val="tx1">
                  <a:lumMod val="65000"/>
                  <a:lumOff val="35000"/>
                </a:schemeClr>
              </a:solidFill>
            </a:ln>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35158" y="2906598"/>
              <a:ext cx="926047" cy="926047"/>
            </a:xfrm>
            <a:prstGeom prst="rect">
              <a:avLst/>
            </a:prstGeom>
            <a:ln>
              <a:solidFill>
                <a:schemeClr val="tx1">
                  <a:lumMod val="65000"/>
                  <a:lumOff val="35000"/>
                </a:schemeClr>
              </a:solidFill>
            </a:ln>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23255" y="1015303"/>
              <a:ext cx="2299691" cy="1280160"/>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5135" y="2727960"/>
              <a:ext cx="944880" cy="944880"/>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00200" y="3756566"/>
              <a:ext cx="914400" cy="914400"/>
            </a:xfrm>
            <a:prstGeom prst="rect">
              <a:avLst/>
            </a:prstGeom>
          </p:spPr>
        </p:pic>
        <p:pic>
          <p:nvPicPr>
            <p:cNvPr id="18" name="Picture 17"/>
            <p:cNvPicPr>
              <a:picLocks noChangeAspect="1"/>
            </p:cNvPicPr>
            <p:nvPr/>
          </p:nvPicPr>
          <p:blipFill rotWithShape="1">
            <a:blip r:embed="rId16" cstate="print">
              <a:extLst>
                <a:ext uri="{28A0092B-C50C-407E-A947-70E740481C1C}">
                  <a14:useLocalDpi xmlns:a14="http://schemas.microsoft.com/office/drawing/2010/main" val="0"/>
                </a:ext>
              </a:extLst>
            </a:blip>
            <a:srcRect t="8680" b="10590"/>
            <a:stretch/>
          </p:blipFill>
          <p:spPr>
            <a:xfrm>
              <a:off x="5334520" y="3796788"/>
              <a:ext cx="1097280" cy="885825"/>
            </a:xfrm>
            <a:prstGeom prst="rect">
              <a:avLst/>
            </a:prstGeom>
            <a:ln>
              <a:solidFill>
                <a:schemeClr val="tx1">
                  <a:lumMod val="65000"/>
                  <a:lumOff val="35000"/>
                </a:schemeClr>
              </a:solidFill>
            </a:ln>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62851" y="5174155"/>
              <a:ext cx="735330" cy="735330"/>
            </a:xfrm>
            <a:prstGeom prst="rect">
              <a:avLst/>
            </a:prstGeom>
            <a:ln>
              <a:solidFill>
                <a:schemeClr val="tx1">
                  <a:lumMod val="65000"/>
                  <a:lumOff val="35000"/>
                </a:schemeClr>
              </a:solidFill>
            </a:ln>
          </p:spPr>
        </p:pic>
        <p:pic>
          <p:nvPicPr>
            <p:cNvPr id="20" name="Picture 19"/>
            <p:cNvPicPr>
              <a:picLocks noChangeAspect="1"/>
            </p:cNvPicPr>
            <p:nvPr/>
          </p:nvPicPr>
          <p:blipFill rotWithShape="1">
            <a:blip r:embed="rId18" cstate="print">
              <a:extLst>
                <a:ext uri="{28A0092B-C50C-407E-A947-70E740481C1C}">
                  <a14:useLocalDpi xmlns:a14="http://schemas.microsoft.com/office/drawing/2010/main" val="0"/>
                </a:ext>
              </a:extLst>
            </a:blip>
            <a:srcRect t="6944" b="14450"/>
            <a:stretch/>
          </p:blipFill>
          <p:spPr>
            <a:xfrm>
              <a:off x="2712720" y="3808437"/>
              <a:ext cx="1097280" cy="862529"/>
            </a:xfrm>
            <a:prstGeom prst="rect">
              <a:avLst/>
            </a:prstGeom>
            <a:ln>
              <a:solidFill>
                <a:schemeClr val="tx1">
                  <a:lumMod val="65000"/>
                  <a:lumOff val="35000"/>
                </a:schemeClr>
              </a:solidFill>
            </a:ln>
          </p:spPr>
        </p:pic>
        <p:pic>
          <p:nvPicPr>
            <p:cNvPr id="21" name="Picture 20"/>
            <p:cNvPicPr>
              <a:picLocks noChangeAspect="1"/>
            </p:cNvPicPr>
            <p:nvPr/>
          </p:nvPicPr>
          <p:blipFill rotWithShape="1">
            <a:blip r:embed="rId19" cstate="print">
              <a:extLst>
                <a:ext uri="{28A0092B-C50C-407E-A947-70E740481C1C}">
                  <a14:useLocalDpi xmlns:a14="http://schemas.microsoft.com/office/drawing/2010/main" val="0"/>
                </a:ext>
              </a:extLst>
            </a:blip>
            <a:srcRect t="24479" b="18229"/>
            <a:stretch/>
          </p:blipFill>
          <p:spPr>
            <a:xfrm>
              <a:off x="1562100" y="2865336"/>
              <a:ext cx="1169670" cy="670125"/>
            </a:xfrm>
            <a:prstGeom prst="rect">
              <a:avLst/>
            </a:prstGeom>
            <a:ln>
              <a:solidFill>
                <a:schemeClr val="tx1">
                  <a:lumMod val="65000"/>
                  <a:lumOff val="35000"/>
                </a:schemeClr>
              </a:solidFill>
            </a:ln>
          </p:spPr>
        </p:pic>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6667" b="21701"/>
            <a:stretch/>
          </p:blipFill>
          <p:spPr>
            <a:xfrm>
              <a:off x="4171408" y="2839124"/>
              <a:ext cx="1097280" cy="676275"/>
            </a:xfrm>
            <a:prstGeom prst="rect">
              <a:avLst/>
            </a:prstGeom>
            <a:ln>
              <a:solidFill>
                <a:schemeClr val="tx1">
                  <a:lumMod val="65000"/>
                  <a:lumOff val="35000"/>
                </a:schemeClr>
              </a:solidFill>
            </a:ln>
          </p:spPr>
        </p:pic>
        <p:pic>
          <p:nvPicPr>
            <p:cNvPr id="23" name="Picture 22"/>
            <p:cNvPicPr>
              <a:picLocks noChangeAspect="1"/>
            </p:cNvPicPr>
            <p:nvPr/>
          </p:nvPicPr>
          <p:blipFill rotWithShape="1">
            <a:blip r:embed="rId21" cstate="print">
              <a:extLst>
                <a:ext uri="{28A0092B-C50C-407E-A947-70E740481C1C}">
                  <a14:useLocalDpi xmlns:a14="http://schemas.microsoft.com/office/drawing/2010/main" val="0"/>
                </a:ext>
              </a:extLst>
            </a:blip>
            <a:srcRect t="21345" b="22791"/>
            <a:stretch/>
          </p:blipFill>
          <p:spPr>
            <a:xfrm>
              <a:off x="7315200" y="5221956"/>
              <a:ext cx="1145157" cy="639729"/>
            </a:xfrm>
            <a:prstGeom prst="rect">
              <a:avLst/>
            </a:prstGeom>
          </p:spPr>
        </p:pic>
        <p:sp>
          <p:nvSpPr>
            <p:cNvPr id="25" name="TextBox 24"/>
            <p:cNvSpPr txBox="1"/>
            <p:nvPr/>
          </p:nvSpPr>
          <p:spPr>
            <a:xfrm>
              <a:off x="-1552103" y="2243320"/>
              <a:ext cx="11279495" cy="419358"/>
            </a:xfrm>
            <a:prstGeom prst="rect">
              <a:avLst/>
            </a:prstGeom>
            <a:noFill/>
          </p:spPr>
          <p:txBody>
            <a:bodyPr wrap="square" rtlCol="0">
              <a:spAutoFit/>
            </a:bodyPr>
            <a:lstStyle/>
            <a:p>
              <a:r>
                <a:rPr lang="en-US" sz="1600" b="1" u="sng" dirty="0" smtClean="0">
                  <a:latin typeface="Calibri" panose="020F0502020204030204" pitchFamily="34" charset="0"/>
                  <a:cs typeface="Calibri" panose="020F0502020204030204" pitchFamily="34" charset="0"/>
                </a:rPr>
                <a:t>Core Team__________________________________________________________________________</a:t>
              </a:r>
              <a:endParaRPr lang="en-US" sz="1600" b="1" u="sng" dirty="0">
                <a:latin typeface="Calibri" panose="020F0502020204030204" pitchFamily="34" charset="0"/>
                <a:cs typeface="Calibri" panose="020F0502020204030204" pitchFamily="34" charset="0"/>
              </a:endParaRPr>
            </a:p>
          </p:txBody>
        </p:sp>
        <p:pic>
          <p:nvPicPr>
            <p:cNvPr id="26" name="Picture 25"/>
            <p:cNvPicPr>
              <a:picLocks noChangeAspect="1"/>
            </p:cNvPicPr>
            <p:nvPr/>
          </p:nvPicPr>
          <p:blipFill rotWithShape="1">
            <a:blip r:embed="rId22" cstate="print">
              <a:extLst>
                <a:ext uri="{28A0092B-C50C-407E-A947-70E740481C1C}">
                  <a14:useLocalDpi xmlns:a14="http://schemas.microsoft.com/office/drawing/2010/main" val="0"/>
                </a:ext>
              </a:extLst>
            </a:blip>
            <a:srcRect t="4529" b="7956"/>
            <a:stretch/>
          </p:blipFill>
          <p:spPr>
            <a:xfrm>
              <a:off x="356928" y="3756566"/>
              <a:ext cx="1062297" cy="929673"/>
            </a:xfrm>
            <a:prstGeom prst="rect">
              <a:avLst/>
            </a:prstGeom>
            <a:ln>
              <a:solidFill>
                <a:schemeClr val="tx1">
                  <a:lumMod val="65000"/>
                  <a:lumOff val="35000"/>
                </a:schemeClr>
              </a:solidFill>
            </a:ln>
          </p:spPr>
        </p:pic>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76155" y="4144998"/>
              <a:ext cx="1782044" cy="462646"/>
            </a:xfrm>
            <a:prstGeom prst="rect">
              <a:avLst/>
            </a:prstGeom>
          </p:spPr>
        </p:pic>
        <p:pic>
          <p:nvPicPr>
            <p:cNvPr id="1026"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11501" y="3499644"/>
              <a:ext cx="134778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196054" y="929401"/>
            <a:ext cx="8720279" cy="825660"/>
          </a:xfrm>
          <a:prstGeom prst="rect">
            <a:avLst/>
          </a:prstGeom>
          <a:noFill/>
        </p:spPr>
        <p:txBody>
          <a:bodyPr wrap="square" rtlCol="0">
            <a:spAutoFit/>
          </a:bodyPr>
          <a:lstStyle/>
          <a:p>
            <a:pPr lvl="0"/>
            <a:r>
              <a:rPr lang="en-US" sz="2400" b="1" u="sng" dirty="0">
                <a:latin typeface="Calibri" panose="020F0502020204030204" pitchFamily="34" charset="0"/>
                <a:cs typeface="Calibri" panose="020F0502020204030204" pitchFamily="34" charset="0"/>
              </a:rPr>
              <a:t>Focus</a:t>
            </a:r>
            <a:r>
              <a:rPr lang="en-US" sz="2400" b="1" dirty="0">
                <a:latin typeface="Calibri" panose="020F0502020204030204" pitchFamily="34" charset="0"/>
                <a:cs typeface="Calibri" panose="020F0502020204030204" pitchFamily="34" charset="0"/>
              </a:rPr>
              <a:t>: research, education and training in areas critical to safe and successful integration of UAS into the NAS</a:t>
            </a:r>
          </a:p>
        </p:txBody>
      </p:sp>
    </p:spTree>
    <p:extLst>
      <p:ext uri="{BB962C8B-B14F-4D97-AF65-F5344CB8AC3E}">
        <p14:creationId xmlns:p14="http://schemas.microsoft.com/office/powerpoint/2010/main" val="29223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472488" cy="1676400"/>
          </a:xfrm>
        </p:spPr>
        <p:txBody>
          <a:bodyPr/>
          <a:lstStyle/>
          <a:p>
            <a:pPr algn="ctr"/>
            <a:r>
              <a:rPr lang="en-US" sz="4000" dirty="0" smtClean="0"/>
              <a:t>Building the FAA’s Infrastructure and Technology Platform</a:t>
            </a:r>
            <a:endParaRPr lang="en-US" sz="4000" dirty="0"/>
          </a:p>
        </p:txBody>
      </p:sp>
    </p:spTree>
    <p:extLst>
      <p:ext uri="{BB962C8B-B14F-4D97-AF65-F5344CB8AC3E}">
        <p14:creationId xmlns:p14="http://schemas.microsoft.com/office/powerpoint/2010/main" val="164553751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the Innovation Challenge</a:t>
            </a:r>
            <a:endParaRPr lang="en-US" dirty="0"/>
          </a:p>
        </p:txBody>
      </p:sp>
      <p:sp>
        <p:nvSpPr>
          <p:cNvPr id="3" name="Rectangle 2"/>
          <p:cNvSpPr/>
          <p:nvPr/>
        </p:nvSpPr>
        <p:spPr>
          <a:xfrm>
            <a:off x="533400" y="1143000"/>
            <a:ext cx="8305800" cy="4431983"/>
          </a:xfrm>
          <a:prstGeom prst="rect">
            <a:avLst/>
          </a:prstGeom>
        </p:spPr>
        <p:txBody>
          <a:bodyPr wrap="square">
            <a:spAutoFit/>
          </a:bodyPr>
          <a:lstStyle/>
          <a:p>
            <a:pPr marL="172634" indent="-172634" defTabSz="920719">
              <a:buFont typeface="Arial" panose="020B0604020202020204" pitchFamily="34" charset="0"/>
              <a:buChar char="•"/>
              <a:defRPr/>
            </a:pPr>
            <a:r>
              <a:rPr lang="en-US" sz="2400" dirty="0" smtClean="0">
                <a:latin typeface="Calibri" panose="020F0502020204030204" pitchFamily="34" charset="0"/>
                <a:cs typeface="Calibri" panose="020F0502020204030204" pitchFamily="34" charset="0"/>
              </a:rPr>
              <a:t>The FAA </a:t>
            </a:r>
            <a:r>
              <a:rPr lang="en-US" sz="2400" dirty="0">
                <a:latin typeface="Calibri" panose="020F0502020204030204" pitchFamily="34" charset="0"/>
                <a:cs typeface="Calibri" panose="020F0502020204030204" pitchFamily="34" charset="0"/>
              </a:rPr>
              <a:t>is partnering with industry </a:t>
            </a:r>
            <a:r>
              <a:rPr lang="en-US" sz="2400" dirty="0" smtClean="0">
                <a:latin typeface="Calibri" panose="020F0502020204030204" pitchFamily="34" charset="0"/>
                <a:cs typeface="Calibri" panose="020F0502020204030204" pitchFamily="34" charset="0"/>
              </a:rPr>
              <a:t>on the IT back-end to implement innovative </a:t>
            </a:r>
            <a:r>
              <a:rPr lang="en-US" sz="2400" dirty="0">
                <a:latin typeface="Calibri" panose="020F0502020204030204" pitchFamily="34" charset="0"/>
                <a:cs typeface="Calibri" panose="020F0502020204030204" pitchFamily="34" charset="0"/>
              </a:rPr>
              <a:t>solutions </a:t>
            </a:r>
            <a:r>
              <a:rPr lang="en-US" sz="2400" dirty="0" smtClean="0">
                <a:latin typeface="Calibri" panose="020F0502020204030204" pitchFamily="34" charset="0"/>
                <a:cs typeface="Calibri" panose="020F0502020204030204" pitchFamily="34" charset="0"/>
              </a:rPr>
              <a:t>that enable UAS operations while </a:t>
            </a:r>
            <a:r>
              <a:rPr lang="en-US" sz="2400" dirty="0">
                <a:latin typeface="Calibri" panose="020F0502020204030204" pitchFamily="34" charset="0"/>
                <a:cs typeface="Calibri" panose="020F0502020204030204" pitchFamily="34" charset="0"/>
              </a:rPr>
              <a:t>meeting FAA needs (data retention, ability to contact an operator/clear airspace</a:t>
            </a:r>
            <a:r>
              <a:rPr lang="en-US" sz="2400" dirty="0" smtClean="0">
                <a:latin typeface="Calibri" panose="020F0502020204030204" pitchFamily="34" charset="0"/>
                <a:cs typeface="Calibri" panose="020F0502020204030204" pitchFamily="34" charset="0"/>
              </a:rPr>
              <a:t>).</a:t>
            </a:r>
          </a:p>
          <a:p>
            <a:pPr marL="172634" indent="-172634" defTabSz="920719">
              <a:buFont typeface="Arial" panose="020B0604020202020204" pitchFamily="34" charset="0"/>
              <a:buChar char="•"/>
              <a:defRPr/>
            </a:pPr>
            <a:endParaRPr lang="en-US" sz="2400" dirty="0" smtClean="0">
              <a:latin typeface="Calibri" panose="020F0502020204030204" pitchFamily="34" charset="0"/>
              <a:cs typeface="Calibri" panose="020F0502020204030204" pitchFamily="34" charset="0"/>
            </a:endParaRPr>
          </a:p>
          <a:p>
            <a:pPr marL="172634" indent="-172634" defTabSz="920719">
              <a:buFont typeface="Arial" panose="020B0604020202020204" pitchFamily="34" charset="0"/>
              <a:buChar char="•"/>
              <a:defRPr/>
            </a:pPr>
            <a:r>
              <a:rPr lang="en-US" sz="2400" dirty="0" smtClean="0">
                <a:latin typeface="Calibri" panose="020F0502020204030204" pitchFamily="34" charset="0"/>
                <a:cs typeface="Calibri" panose="020F0502020204030204" pitchFamily="34" charset="0"/>
              </a:rPr>
              <a:t>IT platforms and supporting infrastructure need to be “tied together.”</a:t>
            </a:r>
          </a:p>
          <a:p>
            <a:pPr marL="172634" indent="-172634" defTabSz="920719">
              <a:buFont typeface="Arial" panose="020B0604020202020204" pitchFamily="34" charset="0"/>
              <a:buChar char="•"/>
              <a:defRPr/>
            </a:pPr>
            <a:endParaRPr lang="en-US" sz="2400" dirty="0" smtClean="0">
              <a:latin typeface="Calibri" panose="020F0502020204030204" pitchFamily="34" charset="0"/>
              <a:cs typeface="Calibri" panose="020F0502020204030204" pitchFamily="34" charset="0"/>
            </a:endParaRPr>
          </a:p>
          <a:p>
            <a:pPr marL="172634" indent="-172634" defTabSz="92071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The goal is to make a “one-stop-shop” for all things UAS in the FAA – registration, accident reporting, waiver and authorization requests, training, and special alerts or </a:t>
            </a:r>
            <a:r>
              <a:rPr lang="en-US" sz="2400" dirty="0" smtClean="0">
                <a:latin typeface="Calibri" panose="020F0502020204030204" pitchFamily="34" charset="0"/>
                <a:cs typeface="Calibri" panose="020F0502020204030204" pitchFamily="34" charset="0"/>
              </a:rPr>
              <a:t>notifications.</a:t>
            </a:r>
            <a:endParaRPr lang="en-US" sz="2400" dirty="0">
              <a:latin typeface="Calibri" panose="020F0502020204030204" pitchFamily="34" charset="0"/>
              <a:cs typeface="Calibri" panose="020F0502020204030204" pitchFamily="34" charset="0"/>
            </a:endParaRPr>
          </a:p>
          <a:p>
            <a:pPr marL="172634" indent="-172634" defTabSz="920719">
              <a:buFont typeface="Arial" panose="020B0604020202020204" pitchFamily="34" charset="0"/>
              <a:buChar char="•"/>
              <a:defRPr/>
            </a:pPr>
            <a:endParaRPr lang="en-US" dirty="0"/>
          </a:p>
        </p:txBody>
      </p:sp>
    </p:spTree>
    <p:extLst>
      <p:ext uri="{BB962C8B-B14F-4D97-AF65-F5344CB8AC3E}">
        <p14:creationId xmlns:p14="http://schemas.microsoft.com/office/powerpoint/2010/main" val="252442989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381000"/>
            <a:ext cx="8839200" cy="609600"/>
          </a:xfrm>
        </p:spPr>
        <p:txBody>
          <a:bodyPr/>
          <a:lstStyle/>
          <a:p>
            <a:pPr eaLnBrk="1" hangingPunct="1"/>
            <a:r>
              <a:rPr lang="en-US" dirty="0" smtClean="0">
                <a:solidFill>
                  <a:srgbClr val="002060"/>
                </a:solidFill>
              </a:rPr>
              <a:t>Overview</a:t>
            </a:r>
          </a:p>
        </p:txBody>
      </p:sp>
      <p:sp>
        <p:nvSpPr>
          <p:cNvPr id="10243" name="Rectangle 3"/>
          <p:cNvSpPr>
            <a:spLocks noGrp="1" noChangeArrowheads="1"/>
          </p:cNvSpPr>
          <p:nvPr>
            <p:ph idx="1"/>
          </p:nvPr>
        </p:nvSpPr>
        <p:spPr>
          <a:xfrm>
            <a:off x="304800" y="990600"/>
            <a:ext cx="5305300" cy="4800600"/>
          </a:xfrm>
        </p:spPr>
        <p:txBody>
          <a:bodyPr>
            <a:normAutofit fontScale="70000" lnSpcReduction="20000"/>
          </a:bodyPr>
          <a:lstStyle/>
          <a:p>
            <a:r>
              <a:rPr lang="en-US" dirty="0" smtClean="0"/>
              <a:t>The FAA UAS Integration Strategy</a:t>
            </a:r>
          </a:p>
          <a:p>
            <a:pPr lvl="1"/>
            <a:r>
              <a:rPr lang="en-US" sz="2300" dirty="0" smtClean="0"/>
              <a:t>The Goal, The Challenge, The New Paradigm</a:t>
            </a:r>
          </a:p>
          <a:p>
            <a:pPr lvl="1"/>
            <a:r>
              <a:rPr lang="en-US" sz="2300" dirty="0" smtClean="0"/>
              <a:t>The Path to Path Integration</a:t>
            </a:r>
            <a:endParaRPr lang="en-US" sz="2300" dirty="0"/>
          </a:p>
          <a:p>
            <a:pPr lvl="1">
              <a:spcAft>
                <a:spcPts val="600"/>
              </a:spcAft>
            </a:pPr>
            <a:r>
              <a:rPr lang="en-US" sz="2300" dirty="0" smtClean="0"/>
              <a:t>Developing Strategies</a:t>
            </a:r>
          </a:p>
          <a:p>
            <a:r>
              <a:rPr lang="en-US" dirty="0" smtClean="0"/>
              <a:t>Building the Agency Infrastructure and Technology Platform</a:t>
            </a:r>
          </a:p>
          <a:p>
            <a:pPr lvl="1"/>
            <a:r>
              <a:rPr lang="en-US" sz="2300" dirty="0" smtClean="0"/>
              <a:t>The Necessity of Innovation</a:t>
            </a:r>
          </a:p>
          <a:p>
            <a:pPr lvl="1">
              <a:spcAft>
                <a:spcPts val="600"/>
              </a:spcAft>
            </a:pPr>
            <a:r>
              <a:rPr lang="en-US" sz="2300" dirty="0" smtClean="0"/>
              <a:t>Building Blocks to Innovation</a:t>
            </a:r>
          </a:p>
          <a:p>
            <a:pPr>
              <a:spcAft>
                <a:spcPts val="600"/>
              </a:spcAft>
            </a:pPr>
            <a:r>
              <a:rPr lang="en-US" dirty="0" smtClean="0"/>
              <a:t>Working With Industry</a:t>
            </a:r>
          </a:p>
          <a:p>
            <a:pPr>
              <a:spcAft>
                <a:spcPts val="600"/>
              </a:spcAft>
            </a:pPr>
            <a:r>
              <a:rPr lang="en-US" dirty="0" smtClean="0"/>
              <a:t>Rulemaking</a:t>
            </a:r>
          </a:p>
          <a:p>
            <a:pPr>
              <a:spcAft>
                <a:spcPts val="600"/>
              </a:spcAft>
            </a:pPr>
            <a:r>
              <a:rPr lang="en-US" dirty="0"/>
              <a:t>International </a:t>
            </a:r>
            <a:r>
              <a:rPr lang="en-US" dirty="0" smtClean="0"/>
              <a:t>Partnerships and Harmonization </a:t>
            </a:r>
          </a:p>
          <a:p>
            <a:pPr>
              <a:spcAft>
                <a:spcPts val="600"/>
              </a:spcAft>
            </a:pPr>
            <a:r>
              <a:rPr lang="en-US" dirty="0" smtClean="0"/>
              <a:t>Non-Regulatory Mechanisms that Advance UAS Integration </a:t>
            </a:r>
          </a:p>
          <a:p>
            <a:r>
              <a:rPr lang="en-US" dirty="0" smtClean="0"/>
              <a:t>Lessons Learned</a:t>
            </a:r>
          </a:p>
          <a:p>
            <a:endParaRPr lang="en-US" dirty="0" smtClean="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104900"/>
            <a:ext cx="3508375" cy="2400300"/>
          </a:xfrm>
          <a:prstGeom prst="rect">
            <a:avLst/>
          </a:prstGeom>
        </p:spPr>
      </p:pic>
      <p:pic>
        <p:nvPicPr>
          <p:cNvPr id="5122" name="Picture 2" descr="A group photo with the FAA Administ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1" y="3619500"/>
            <a:ext cx="350837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9924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72488" cy="609600"/>
          </a:xfrm>
        </p:spPr>
        <p:txBody>
          <a:bodyPr/>
          <a:lstStyle/>
          <a:p>
            <a:r>
              <a:rPr lang="en-US" dirty="0" smtClean="0"/>
              <a:t>Necessity of Innovation</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98750"/>
            <a:ext cx="7466120" cy="47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29975" y="1007983"/>
            <a:ext cx="2514600"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Performance Reports</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Waivers/Accidents</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Authorizations</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Registry Lookup</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Alerts and Notifications</a:t>
            </a:r>
          </a:p>
        </p:txBody>
      </p:sp>
      <p:sp>
        <p:nvSpPr>
          <p:cNvPr id="7" name="TextBox 6"/>
          <p:cNvSpPr txBox="1"/>
          <p:nvPr/>
        </p:nvSpPr>
        <p:spPr>
          <a:xfrm>
            <a:off x="5686925" y="4558605"/>
            <a:ext cx="3114676"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UAS Registration</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Part 107 waivers &amp; authorizations (requests and status lookup)</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Accident Reporting</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Education &amp; Training</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Alerts and Communications</a:t>
            </a:r>
          </a:p>
        </p:txBody>
      </p:sp>
      <p:cxnSp>
        <p:nvCxnSpPr>
          <p:cNvPr id="9" name="Straight Arrow Connector 8"/>
          <p:cNvCxnSpPr/>
          <p:nvPr/>
        </p:nvCxnSpPr>
        <p:spPr bwMode="auto">
          <a:xfrm>
            <a:off x="5410200" y="5181600"/>
            <a:ext cx="314324" cy="0"/>
          </a:xfrm>
          <a:prstGeom prst="straightConnector1">
            <a:avLst/>
          </a:prstGeom>
          <a:noFill/>
          <a:ln w="2857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5352551" y="1571000"/>
            <a:ext cx="314324" cy="0"/>
          </a:xfrm>
          <a:prstGeom prst="straightConnector1">
            <a:avLst/>
          </a:prstGeom>
          <a:noFill/>
          <a:ln w="2857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256500" y="1410100"/>
            <a:ext cx="990600" cy="369332"/>
          </a:xfrm>
          <a:prstGeom prst="rect">
            <a:avLst/>
          </a:prstGeom>
          <a:solidFill>
            <a:schemeClr val="bg1"/>
          </a:solidFill>
        </p:spPr>
        <p:txBody>
          <a:bodyPr wrap="square" rtlCol="0">
            <a:spAutoFit/>
          </a:bodyPr>
          <a:lstStyle/>
          <a:p>
            <a:pPr algn="ctr"/>
            <a:r>
              <a:rPr lang="en-US" sz="900" b="1" dirty="0">
                <a:solidFill>
                  <a:prstClr val="black"/>
                </a:solidFill>
                <a:latin typeface="Calibri" panose="020F0502020204030204" pitchFamily="34" charset="0"/>
                <a:cs typeface="Calibri" panose="020F0502020204030204" pitchFamily="34" charset="0"/>
              </a:rPr>
              <a:t>FAA Air Traffic Control</a:t>
            </a:r>
          </a:p>
        </p:txBody>
      </p:sp>
      <p:sp>
        <p:nvSpPr>
          <p:cNvPr id="13" name="TextBox 12"/>
          <p:cNvSpPr txBox="1"/>
          <p:nvPr/>
        </p:nvSpPr>
        <p:spPr>
          <a:xfrm>
            <a:off x="4800600" y="1064568"/>
            <a:ext cx="762000" cy="230832"/>
          </a:xfrm>
          <a:prstGeom prst="rect">
            <a:avLst/>
          </a:prstGeom>
          <a:solidFill>
            <a:schemeClr val="bg1"/>
          </a:solidFill>
        </p:spPr>
        <p:txBody>
          <a:bodyPr wrap="square" rtlCol="0">
            <a:spAutoFit/>
          </a:bodyPr>
          <a:lstStyle/>
          <a:p>
            <a:pPr algn="ctr"/>
            <a:r>
              <a:rPr lang="en-US" sz="900" b="1" dirty="0">
                <a:solidFill>
                  <a:prstClr val="black"/>
                </a:solidFill>
                <a:latin typeface="Calibri" panose="020F0502020204030204" pitchFamily="34" charset="0"/>
                <a:cs typeface="Calibri" panose="020F0502020204030204" pitchFamily="34" charset="0"/>
              </a:rPr>
              <a:t>FAA User</a:t>
            </a:r>
          </a:p>
        </p:txBody>
      </p:sp>
      <p:sp>
        <p:nvSpPr>
          <p:cNvPr id="14" name="TextBox 13"/>
          <p:cNvSpPr txBox="1"/>
          <p:nvPr/>
        </p:nvSpPr>
        <p:spPr>
          <a:xfrm>
            <a:off x="4572000" y="5712768"/>
            <a:ext cx="995362" cy="230832"/>
          </a:xfrm>
          <a:prstGeom prst="rect">
            <a:avLst/>
          </a:prstGeom>
          <a:solidFill>
            <a:schemeClr val="bg1"/>
          </a:solidFill>
        </p:spPr>
        <p:txBody>
          <a:bodyPr wrap="square" rtlCol="0">
            <a:spAutoFit/>
          </a:bodyPr>
          <a:lstStyle/>
          <a:p>
            <a:pPr algn="ctr"/>
            <a:r>
              <a:rPr lang="en-US" sz="900" b="1" dirty="0">
                <a:solidFill>
                  <a:prstClr val="black"/>
                </a:solidFill>
                <a:latin typeface="Calibri" panose="020F0502020204030204" pitchFamily="34" charset="0"/>
                <a:cs typeface="Calibri" panose="020F0502020204030204" pitchFamily="34" charset="0"/>
              </a:rPr>
              <a:t>UAS Operator</a:t>
            </a:r>
          </a:p>
        </p:txBody>
      </p:sp>
      <p:sp>
        <p:nvSpPr>
          <p:cNvPr id="15" name="TextBox 14"/>
          <p:cNvSpPr txBox="1"/>
          <p:nvPr/>
        </p:nvSpPr>
        <p:spPr>
          <a:xfrm>
            <a:off x="609600" y="2496047"/>
            <a:ext cx="1066800" cy="93295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lang="en-US" sz="1200" b="1" dirty="0">
                <a:solidFill>
                  <a:prstClr val="black"/>
                </a:solidFill>
                <a:latin typeface="Calibri" panose="020F0502020204030204" pitchFamily="34" charset="0"/>
                <a:cs typeface="Calibri" panose="020F0502020204030204" pitchFamily="34" charset="0"/>
              </a:rPr>
              <a:t>LAANC Application for Air Traffic</a:t>
            </a:r>
          </a:p>
        </p:txBody>
      </p:sp>
      <p:sp>
        <p:nvSpPr>
          <p:cNvPr id="16" name="TextBox 15"/>
          <p:cNvSpPr txBox="1"/>
          <p:nvPr/>
        </p:nvSpPr>
        <p:spPr>
          <a:xfrm>
            <a:off x="609600" y="3867647"/>
            <a:ext cx="1066800" cy="93295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lang="en-US" sz="1200" b="1" dirty="0">
                <a:solidFill>
                  <a:prstClr val="black"/>
                </a:solidFill>
                <a:latin typeface="Calibri" panose="020F0502020204030204" pitchFamily="34" charset="0"/>
                <a:cs typeface="Calibri" panose="020F0502020204030204" pitchFamily="34" charset="0"/>
              </a:rPr>
              <a:t>LAANC 3</a:t>
            </a:r>
            <a:r>
              <a:rPr lang="en-US" sz="1200" b="1" baseline="30000" dirty="0">
                <a:solidFill>
                  <a:prstClr val="black"/>
                </a:solidFill>
                <a:latin typeface="Calibri" panose="020F0502020204030204" pitchFamily="34" charset="0"/>
                <a:cs typeface="Calibri" panose="020F0502020204030204" pitchFamily="34" charset="0"/>
              </a:rPr>
              <a:t>rd</a:t>
            </a:r>
            <a:r>
              <a:rPr lang="en-US" sz="1200" b="1" dirty="0">
                <a:solidFill>
                  <a:prstClr val="black"/>
                </a:solidFill>
                <a:latin typeface="Calibri" panose="020F0502020204030204" pitchFamily="34" charset="0"/>
                <a:cs typeface="Calibri" panose="020F0502020204030204" pitchFamily="34" charset="0"/>
              </a:rPr>
              <a:t> Party Partner Application</a:t>
            </a:r>
          </a:p>
        </p:txBody>
      </p:sp>
      <p:sp>
        <p:nvSpPr>
          <p:cNvPr id="17" name="TextBox 16"/>
          <p:cNvSpPr txBox="1"/>
          <p:nvPr/>
        </p:nvSpPr>
        <p:spPr>
          <a:xfrm rot="16200000">
            <a:off x="824162" y="2815136"/>
            <a:ext cx="3513979" cy="533153"/>
          </a:xfrm>
          <a:prstGeom prst="rect">
            <a:avLst/>
          </a:prstGeom>
          <a:ln/>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US" sz="1200" b="1" dirty="0">
                <a:solidFill>
                  <a:prstClr val="black"/>
                </a:solidFill>
                <a:latin typeface="Calibri" panose="020F0502020204030204" pitchFamily="34" charset="0"/>
                <a:cs typeface="Calibri" panose="020F0502020204030204" pitchFamily="34" charset="0"/>
              </a:rPr>
              <a:t>UAS Data Layer</a:t>
            </a:r>
          </a:p>
          <a:p>
            <a:pPr algn="ctr"/>
            <a:r>
              <a:rPr lang="en-US" sz="1200" b="1" dirty="0">
                <a:solidFill>
                  <a:prstClr val="black"/>
                </a:solidFill>
                <a:latin typeface="Calibri" panose="020F0502020204030204" pitchFamily="34" charset="0"/>
                <a:cs typeface="Calibri" panose="020F0502020204030204" pitchFamily="34" charset="0"/>
              </a:rPr>
              <a:t>(FAA IT)</a:t>
            </a:r>
          </a:p>
        </p:txBody>
      </p:sp>
      <p:sp>
        <p:nvSpPr>
          <p:cNvPr id="2" name="TextBox 1"/>
          <p:cNvSpPr txBox="1"/>
          <p:nvPr/>
        </p:nvSpPr>
        <p:spPr>
          <a:xfrm>
            <a:off x="480885" y="852100"/>
            <a:ext cx="4153640"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FAA Drone Zone</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61721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UAS Registration</a:t>
            </a:r>
            <a:endParaRPr lang="en-US" dirty="0"/>
          </a:p>
        </p:txBody>
      </p:sp>
      <p:sp>
        <p:nvSpPr>
          <p:cNvPr id="3" name="Content Placeholder 2"/>
          <p:cNvSpPr>
            <a:spLocks noGrp="1"/>
          </p:cNvSpPr>
          <p:nvPr>
            <p:ph idx="1"/>
          </p:nvPr>
        </p:nvSpPr>
        <p:spPr>
          <a:xfrm>
            <a:off x="304800" y="1143000"/>
            <a:ext cx="8534400" cy="4756151"/>
          </a:xfrm>
        </p:spPr>
        <p:txBody>
          <a:bodyPr>
            <a:normAutofit/>
          </a:bodyPr>
          <a:lstStyle/>
          <a:p>
            <a:r>
              <a:rPr lang="en-US" sz="2400" dirty="0" smtClean="0"/>
              <a:t>Operators flying under the small UAS rule (part 107) or a public certificate of waiver or authorization must register online</a:t>
            </a:r>
          </a:p>
          <a:p>
            <a:pPr lvl="1"/>
            <a:r>
              <a:rPr lang="en-US" sz="1800" dirty="0" smtClean="0"/>
              <a:t>Operators must provide: email address, physical address, the make, model, and serial number (if available) of each small UAS</a:t>
            </a:r>
          </a:p>
          <a:p>
            <a:r>
              <a:rPr lang="en-US" sz="2400" dirty="0" smtClean="0"/>
              <a:t>UAS over 55 lbs. must use the paper-based registration process</a:t>
            </a:r>
            <a:endParaRPr lang="en-US" sz="2400" dirty="0"/>
          </a:p>
          <a:p>
            <a:pPr lvl="1"/>
            <a:endParaRPr lang="en-US" sz="1800" dirty="0" smtClean="0"/>
          </a:p>
          <a:p>
            <a:pPr lvl="1"/>
            <a:endParaRPr lang="en-US" sz="18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048000"/>
            <a:ext cx="3926706" cy="190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0353" y="5072262"/>
            <a:ext cx="7620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smtClean="0">
                <a:solidFill>
                  <a:srgbClr val="FF0000"/>
                </a:solidFill>
              </a:rPr>
              <a:t>NOTE</a:t>
            </a:r>
            <a:r>
              <a:rPr lang="en-US" b="1" dirty="0" smtClean="0">
                <a:solidFill>
                  <a:srgbClr val="FF0000"/>
                </a:solidFill>
              </a:rPr>
              <a:t>: Registration will be address in more depth in the “Building </a:t>
            </a:r>
            <a:r>
              <a:rPr lang="en-US" b="1" dirty="0">
                <a:solidFill>
                  <a:srgbClr val="FF0000"/>
                </a:solidFill>
              </a:rPr>
              <a:t>Blocks Leading to UAS </a:t>
            </a:r>
            <a:r>
              <a:rPr lang="en-US" b="1" dirty="0" smtClean="0">
                <a:solidFill>
                  <a:srgbClr val="FF0000"/>
                </a:solidFill>
              </a:rPr>
              <a:t>Integration” section of the Agenda</a:t>
            </a:r>
            <a:endParaRPr lang="en-US" b="1" dirty="0">
              <a:solidFill>
                <a:srgbClr val="FF0000"/>
              </a:solidFill>
            </a:endParaRPr>
          </a:p>
        </p:txBody>
      </p:sp>
    </p:spTree>
    <p:extLst>
      <p:ext uri="{BB962C8B-B14F-4D97-AF65-F5344CB8AC3E}">
        <p14:creationId xmlns:p14="http://schemas.microsoft.com/office/powerpoint/2010/main" val="248977694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4488"/>
            <a:ext cx="8472488" cy="609600"/>
          </a:xfrm>
        </p:spPr>
        <p:txBody>
          <a:bodyPr/>
          <a:lstStyle/>
          <a:p>
            <a:r>
              <a:rPr lang="en-US" dirty="0"/>
              <a:t>Building Blocks to Innovation</a:t>
            </a:r>
          </a:p>
        </p:txBody>
      </p:sp>
      <p:sp>
        <p:nvSpPr>
          <p:cNvPr id="3" name="Content Placeholder 2"/>
          <p:cNvSpPr>
            <a:spLocks noGrp="1"/>
          </p:cNvSpPr>
          <p:nvPr>
            <p:ph idx="1"/>
          </p:nvPr>
        </p:nvSpPr>
        <p:spPr>
          <a:xfrm>
            <a:off x="228600" y="1035049"/>
            <a:ext cx="8763000" cy="4832351"/>
          </a:xfrm>
        </p:spPr>
        <p:txBody>
          <a:bodyPr>
            <a:normAutofit/>
          </a:bodyPr>
          <a:lstStyle/>
          <a:p>
            <a:r>
              <a:rPr lang="en-US" dirty="0" smtClean="0"/>
              <a:t>UAS Facility Maps</a:t>
            </a:r>
          </a:p>
          <a:p>
            <a:pPr lvl="1"/>
            <a:r>
              <a:rPr lang="en-US" dirty="0" smtClean="0"/>
              <a:t>Depict maximum altitudes that FAA may grant  controlled airspace access for Part 107 operations without additional safety analysis </a:t>
            </a:r>
          </a:p>
          <a:p>
            <a:pPr lvl="1"/>
            <a:r>
              <a:rPr lang="en-US" dirty="0" smtClean="0"/>
              <a:t>Maps </a:t>
            </a:r>
            <a:r>
              <a:rPr lang="en-US" u="sng" dirty="0" smtClean="0"/>
              <a:t>do not authorize</a:t>
            </a:r>
            <a:r>
              <a:rPr lang="en-US" dirty="0" smtClean="0"/>
              <a:t> operations</a:t>
            </a:r>
          </a:p>
          <a:p>
            <a:pPr lvl="2"/>
            <a:r>
              <a:rPr lang="en-US" dirty="0"/>
              <a:t>Job aid for airspace authorization </a:t>
            </a:r>
            <a:r>
              <a:rPr lang="en-US" dirty="0" smtClean="0"/>
              <a:t/>
            </a:r>
            <a:br>
              <a:rPr lang="en-US" dirty="0" smtClean="0"/>
            </a:br>
            <a:r>
              <a:rPr lang="en-US" dirty="0" smtClean="0"/>
              <a:t>requests</a:t>
            </a:r>
            <a:endParaRPr lang="en-US" dirty="0"/>
          </a:p>
          <a:p>
            <a:pPr lvl="2"/>
            <a:r>
              <a:rPr lang="en-US" dirty="0" smtClean="0"/>
              <a:t>Assists the FAA in streamlining </a:t>
            </a:r>
            <a:br>
              <a:rPr lang="en-US" dirty="0" smtClean="0"/>
            </a:br>
            <a:r>
              <a:rPr lang="en-US" dirty="0" smtClean="0"/>
              <a:t>authorization process</a:t>
            </a:r>
          </a:p>
          <a:p>
            <a:pPr lvl="1"/>
            <a:r>
              <a:rPr lang="en-US" dirty="0" smtClean="0"/>
              <a:t>First phase: 238 Class E airports</a:t>
            </a:r>
          </a:p>
          <a:p>
            <a:pPr lvl="2"/>
            <a:r>
              <a:rPr lang="en-US" dirty="0" smtClean="0"/>
              <a:t>Maps for Class </a:t>
            </a:r>
            <a:r>
              <a:rPr lang="en-US" dirty="0"/>
              <a:t>B, C, and D airports </a:t>
            </a:r>
            <a:r>
              <a:rPr lang="en-US" dirty="0" smtClean="0"/>
              <a:t/>
            </a:r>
            <a:br>
              <a:rPr lang="en-US" dirty="0" smtClean="0"/>
            </a:br>
            <a:r>
              <a:rPr lang="en-US" dirty="0" smtClean="0"/>
              <a:t>will be released on a 56-day cycle</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1" t="5530" r="15059"/>
          <a:stretch/>
        </p:blipFill>
        <p:spPr bwMode="auto">
          <a:xfrm>
            <a:off x="6096000" y="2590800"/>
            <a:ext cx="2647300" cy="2983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43883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762000"/>
          </a:xfrm>
        </p:spPr>
        <p:txBody>
          <a:bodyPr/>
          <a:lstStyle/>
          <a:p>
            <a:r>
              <a:rPr lang="en-US" dirty="0" smtClean="0"/>
              <a:t>Building Blocks to Innovation, cont.</a:t>
            </a:r>
            <a:endParaRPr lang="en-US" dirty="0"/>
          </a:p>
        </p:txBody>
      </p:sp>
      <p:sp>
        <p:nvSpPr>
          <p:cNvPr id="4" name="Content Placeholder 2"/>
          <p:cNvSpPr txBox="1">
            <a:spLocks/>
          </p:cNvSpPr>
          <p:nvPr/>
        </p:nvSpPr>
        <p:spPr>
          <a:xfrm>
            <a:off x="228600" y="1219200"/>
            <a:ext cx="2819400" cy="4876800"/>
          </a:xfrm>
          <a:prstGeom prst="rect">
            <a:avLst/>
          </a:prstGeom>
        </p:spPr>
        <p:txBody>
          <a:bodyPr>
            <a:noAutofit/>
          </a:bodyPr>
          <a:lst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457200" lvl="1" indent="0">
              <a:buNone/>
            </a:pPr>
            <a:endParaRPr lang="en-US" sz="2000" b="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6" y="1371600"/>
            <a:ext cx="895834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437005"/>
            <a:ext cx="1752600" cy="115379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943600" y="1447800"/>
            <a:ext cx="1752600" cy="369332"/>
          </a:xfrm>
          <a:prstGeom prst="rect">
            <a:avLst/>
          </a:prstGeom>
          <a:noFill/>
        </p:spPr>
        <p:txBody>
          <a:bodyPr wrap="square" rtlCol="0">
            <a:spAutoFit/>
          </a:bodyPr>
          <a:lstStyle/>
          <a:p>
            <a:pPr algn="ctr"/>
            <a:r>
              <a:rPr lang="en-US" b="1" dirty="0" smtClean="0"/>
              <a:t>Facility Maps</a:t>
            </a:r>
            <a:endParaRPr lang="en-US" b="1" dirty="0"/>
          </a:p>
        </p:txBody>
      </p:sp>
      <p:sp>
        <p:nvSpPr>
          <p:cNvPr id="7" name="TextBox 6"/>
          <p:cNvSpPr txBox="1"/>
          <p:nvPr/>
        </p:nvSpPr>
        <p:spPr>
          <a:xfrm>
            <a:off x="76200" y="838200"/>
            <a:ext cx="8958348" cy="430887"/>
          </a:xfrm>
          <a:prstGeom prst="rect">
            <a:avLst/>
          </a:prstGeom>
          <a:noFill/>
        </p:spPr>
        <p:txBody>
          <a:bodyPr wrap="square" rtlCol="0">
            <a:spAutoFit/>
          </a:bodyPr>
          <a:lstStyle/>
          <a:p>
            <a:pPr algn="ctr"/>
            <a:r>
              <a:rPr lang="en-US" sz="2200" b="1" dirty="0">
                <a:solidFill>
                  <a:srgbClr val="FF0000"/>
                </a:solidFill>
                <a:latin typeface="Calibri" panose="020F0502020204030204" pitchFamily="34" charset="0"/>
                <a:cs typeface="Calibri" panose="020F0502020204030204" pitchFamily="34" charset="0"/>
              </a:rPr>
              <a:t>UAS Low Altitude Authorization &amp; Notification Capability (LAANC)</a:t>
            </a:r>
          </a:p>
        </p:txBody>
      </p:sp>
    </p:spTree>
    <p:extLst>
      <p:ext uri="{BB962C8B-B14F-4D97-AF65-F5344CB8AC3E}">
        <p14:creationId xmlns:p14="http://schemas.microsoft.com/office/powerpoint/2010/main" val="300297696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472488" cy="609600"/>
          </a:xfrm>
        </p:spPr>
        <p:txBody>
          <a:bodyPr/>
          <a:lstStyle/>
          <a:p>
            <a:pPr algn="ctr"/>
            <a:r>
              <a:rPr lang="en-US" sz="4000" dirty="0" smtClean="0"/>
              <a:t>Working with Industry</a:t>
            </a:r>
            <a:endParaRPr lang="en-US" sz="4000" dirty="0"/>
          </a:p>
        </p:txBody>
      </p:sp>
    </p:spTree>
    <p:extLst>
      <p:ext uri="{BB962C8B-B14F-4D97-AF65-F5344CB8AC3E}">
        <p14:creationId xmlns:p14="http://schemas.microsoft.com/office/powerpoint/2010/main" val="100558150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8" y="879284"/>
            <a:ext cx="8472488" cy="505110"/>
          </a:xfrm>
        </p:spPr>
        <p:txBody>
          <a:bodyPr/>
          <a:lstStyle/>
          <a:p>
            <a:r>
              <a:rPr lang="en-US" sz="2000" dirty="0">
                <a:solidFill>
                  <a:schemeClr val="tx1"/>
                </a:solidFill>
              </a:rPr>
              <a:t>Partnering with three U.S. companies to research UAS operations beyond the scope of </a:t>
            </a:r>
            <a:r>
              <a:rPr lang="en-US" sz="2000" dirty="0" smtClean="0">
                <a:solidFill>
                  <a:schemeClr val="tx1"/>
                </a:solidFill>
              </a:rPr>
              <a:t>the small </a:t>
            </a:r>
            <a:r>
              <a:rPr lang="en-US" sz="2000" dirty="0">
                <a:solidFill>
                  <a:schemeClr val="tx1"/>
                </a:solidFill>
              </a:rPr>
              <a:t>UAS rule (part 107)</a:t>
            </a:r>
          </a:p>
        </p:txBody>
      </p:sp>
      <p:sp>
        <p:nvSpPr>
          <p:cNvPr id="23" name="TextBox 22"/>
          <p:cNvSpPr txBox="1"/>
          <p:nvPr/>
        </p:nvSpPr>
        <p:spPr>
          <a:xfrm>
            <a:off x="171029" y="175743"/>
            <a:ext cx="8634546" cy="646331"/>
          </a:xfrm>
          <a:prstGeom prst="rect">
            <a:avLst/>
          </a:prstGeom>
          <a:noFill/>
        </p:spPr>
        <p:txBody>
          <a:bodyPr wrap="square">
            <a:spAutoFit/>
          </a:bodyPr>
          <a:lstStyle/>
          <a:p>
            <a:pPr eaLnBrk="0" hangingPunct="0">
              <a:buNone/>
              <a:defRPr/>
            </a:pPr>
            <a:r>
              <a:rPr lang="en-US" sz="3600" b="1" dirty="0" smtClean="0">
                <a:solidFill>
                  <a:srgbClr val="1D2F68"/>
                </a:solidFill>
                <a:latin typeface="Calibri" panose="020F0502020204030204" pitchFamily="34" charset="0"/>
                <a:ea typeface="+mj-ea"/>
                <a:cs typeface="Calibri" panose="020F0502020204030204" pitchFamily="34" charset="0"/>
              </a:rPr>
              <a:t>Focus Area Pathfinders</a:t>
            </a:r>
            <a:endParaRPr lang="en-US" sz="3600" b="1" dirty="0">
              <a:solidFill>
                <a:srgbClr val="1D2F68"/>
              </a:solidFill>
              <a:latin typeface="Calibri" panose="020F0502020204030204" pitchFamily="34" charset="0"/>
              <a:ea typeface="+mj-ea"/>
              <a:cs typeface="Calibri" panose="020F0502020204030204" pitchFamily="34" charset="0"/>
            </a:endParaRPr>
          </a:p>
        </p:txBody>
      </p:sp>
      <p:grpSp>
        <p:nvGrpSpPr>
          <p:cNvPr id="3" name="Group 2"/>
          <p:cNvGrpSpPr/>
          <p:nvPr/>
        </p:nvGrpSpPr>
        <p:grpSpPr>
          <a:xfrm>
            <a:off x="226251" y="1524000"/>
            <a:ext cx="8425831" cy="4505658"/>
            <a:chOff x="108569" y="1133142"/>
            <a:chExt cx="8915432" cy="483224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500" y="1524125"/>
              <a:ext cx="1507031" cy="1937027"/>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bwMode="auto">
            <a:xfrm>
              <a:off x="2903647" y="1286536"/>
              <a:ext cx="0" cy="464695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31497"/>
            <a:stretch/>
          </p:blipFill>
          <p:spPr>
            <a:xfrm>
              <a:off x="1120342" y="2514010"/>
              <a:ext cx="1732794" cy="2345066"/>
            </a:xfrm>
            <a:prstGeom prst="rect">
              <a:avLst/>
            </a:prstGeom>
            <a:ln>
              <a:noFill/>
            </a:ln>
            <a:effectLst>
              <a:outerShdw blurRad="292100" dist="139700" dir="2700000" algn="tl" rotWithShape="0">
                <a:srgbClr val="333333">
                  <a:alpha val="65000"/>
                </a:srgbClr>
              </a:outerShdw>
            </a:effectLst>
          </p:spPr>
        </p:pic>
        <p:cxnSp>
          <p:nvCxnSpPr>
            <p:cNvPr id="10" name="Straight Connector 9"/>
            <p:cNvCxnSpPr/>
            <p:nvPr/>
          </p:nvCxnSpPr>
          <p:spPr bwMode="auto">
            <a:xfrm>
              <a:off x="6298020" y="1318435"/>
              <a:ext cx="0" cy="464695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bwMode="auto">
            <a:xfrm>
              <a:off x="260501" y="1133142"/>
              <a:ext cx="24039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fontAlgn="auto">
                <a:spcBef>
                  <a:spcPts val="0"/>
                </a:spcBef>
                <a:spcAft>
                  <a:spcPts val="0"/>
                </a:spcAft>
                <a:buFontTx/>
                <a:buNone/>
              </a:pPr>
              <a:r>
                <a:rPr lang="en-US" sz="1800" b="1" dirty="0" smtClean="0">
                  <a:solidFill>
                    <a:srgbClr val="4F81BD">
                      <a:lumMod val="75000"/>
                    </a:srgbClr>
                  </a:solidFill>
                  <a:latin typeface="Calibri" panose="020F0502020204030204" pitchFamily="34" charset="0"/>
                  <a:cs typeface="Calibri" panose="020F0502020204030204" pitchFamily="34" charset="0"/>
                </a:rPr>
                <a:t>Pathfinder 1: CNN</a:t>
              </a:r>
              <a:endParaRPr lang="en-US" sz="1800" b="1" dirty="0">
                <a:solidFill>
                  <a:srgbClr val="4F81BD">
                    <a:lumMod val="75000"/>
                  </a:srgbClr>
                </a:solidFill>
                <a:latin typeface="Calibri" panose="020F0502020204030204" pitchFamily="34" charset="0"/>
                <a:cs typeface="Calibri" panose="020F0502020204030204" pitchFamily="34" charset="0"/>
              </a:endParaRPr>
            </a:p>
          </p:txBody>
        </p:sp>
        <p:sp>
          <p:nvSpPr>
            <p:cNvPr id="12" name="TextBox 11"/>
            <p:cNvSpPr txBox="1"/>
            <p:nvPr/>
          </p:nvSpPr>
          <p:spPr bwMode="auto">
            <a:xfrm>
              <a:off x="2979836" y="1136197"/>
              <a:ext cx="3519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auto">
                <a:spcBef>
                  <a:spcPts val="0"/>
                </a:spcBef>
                <a:spcAft>
                  <a:spcPts val="0"/>
                </a:spcAft>
                <a:buFontTx/>
                <a:buNone/>
              </a:pPr>
              <a:r>
                <a:rPr lang="en-US" sz="1800" b="1" dirty="0" smtClean="0">
                  <a:solidFill>
                    <a:srgbClr val="4F81BD">
                      <a:lumMod val="75000"/>
                    </a:srgbClr>
                  </a:solidFill>
                  <a:latin typeface="Calibri" panose="020F0502020204030204" pitchFamily="34" charset="0"/>
                  <a:cs typeface="Calibri" panose="020F0502020204030204" pitchFamily="34" charset="0"/>
                </a:rPr>
                <a:t>Pathfinder 2: PrecisionHawk</a:t>
              </a:r>
              <a:endParaRPr lang="en-US" sz="1800" b="1" dirty="0">
                <a:solidFill>
                  <a:srgbClr val="4F81BD">
                    <a:lumMod val="75000"/>
                  </a:srgbClr>
                </a:solidFill>
                <a:latin typeface="Calibri" panose="020F0502020204030204" pitchFamily="34" charset="0"/>
                <a:cs typeface="Calibri" panose="020F0502020204030204" pitchFamily="34" charset="0"/>
              </a:endParaRPr>
            </a:p>
          </p:txBody>
        </p:sp>
        <p:sp>
          <p:nvSpPr>
            <p:cNvPr id="13" name="TextBox 12"/>
            <p:cNvSpPr txBox="1"/>
            <p:nvPr/>
          </p:nvSpPr>
          <p:spPr bwMode="auto">
            <a:xfrm>
              <a:off x="6521323" y="1133142"/>
              <a:ext cx="23994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auto">
                <a:spcBef>
                  <a:spcPts val="0"/>
                </a:spcBef>
                <a:spcAft>
                  <a:spcPts val="0"/>
                </a:spcAft>
                <a:buFontTx/>
                <a:buNone/>
              </a:pPr>
              <a:r>
                <a:rPr lang="en-US" sz="1800" b="1" dirty="0" smtClean="0">
                  <a:solidFill>
                    <a:srgbClr val="4F81BD">
                      <a:lumMod val="75000"/>
                    </a:srgbClr>
                  </a:solidFill>
                  <a:latin typeface="Calibri" panose="020F0502020204030204" pitchFamily="34" charset="0"/>
                  <a:cs typeface="Calibri" panose="020F0502020204030204" pitchFamily="34" charset="0"/>
                </a:rPr>
                <a:t>Pathfinder 3: BNSF</a:t>
              </a:r>
              <a:endParaRPr lang="en-US" sz="1800" b="1" dirty="0">
                <a:solidFill>
                  <a:srgbClr val="4F81BD">
                    <a:lumMod val="75000"/>
                  </a:srgb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69" y="3737017"/>
              <a:ext cx="1817304" cy="187837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9252" y="1572831"/>
              <a:ext cx="2094116" cy="161310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4995" y="2652495"/>
              <a:ext cx="2464641" cy="1607201"/>
            </a:xfrm>
            <a:prstGeom prst="rect">
              <a:avLst/>
            </a:prstGeom>
            <a:ln>
              <a:noFill/>
            </a:ln>
            <a:effectLst>
              <a:outerShdw blurRad="292100" dist="139700" dir="2700000" algn="tl" rotWithShape="0">
                <a:srgbClr val="333333">
                  <a:alpha val="65000"/>
                </a:srgbClr>
              </a:outerShdw>
            </a:effectLst>
          </p:spPr>
        </p:pic>
        <p:pic>
          <p:nvPicPr>
            <p:cNvPr id="16" name="Picture 2" descr="IMG_2140.jpg (800×53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730" y="3955933"/>
              <a:ext cx="2449430" cy="1631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8239" y="1778324"/>
              <a:ext cx="2353182" cy="183169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3957" y="2743200"/>
              <a:ext cx="2034799" cy="1801644"/>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2756" y="3750341"/>
              <a:ext cx="1668665" cy="1940931"/>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bwMode="auto">
            <a:xfrm>
              <a:off x="159495" y="5547686"/>
              <a:ext cx="2605938" cy="369332"/>
            </a:xfrm>
            <a:prstGeom prst="rect">
              <a:avLst/>
            </a:prstGeom>
            <a:solidFill>
              <a:schemeClr val="bg1">
                <a:lumMod val="75000"/>
              </a:schemeClr>
            </a:solidFill>
            <a:ln>
              <a:noFill/>
            </a:ln>
            <a:effectLst/>
            <a:extLst/>
          </p:spPr>
          <p:txBody>
            <a:bodyPr wrap="square" rtlCol="0">
              <a:spAutoFit/>
            </a:bodyPr>
            <a:lstStyle/>
            <a:p>
              <a:pPr algn="ctr" fontAlgn="auto">
                <a:spcBef>
                  <a:spcPts val="0"/>
                </a:spcBef>
                <a:spcAft>
                  <a:spcPts val="0"/>
                </a:spcAft>
                <a:buFontTx/>
                <a:buNone/>
              </a:pPr>
              <a:r>
                <a:rPr lang="en-US" sz="1800" b="1" dirty="0" smtClean="0">
                  <a:solidFill>
                    <a:prstClr val="black"/>
                  </a:solidFill>
                  <a:latin typeface="Calibri" panose="020F0502020204030204" pitchFamily="34" charset="0"/>
                  <a:cs typeface="Calibri" panose="020F0502020204030204" pitchFamily="34" charset="0"/>
                </a:rPr>
                <a:t>Ops over People</a:t>
              </a:r>
              <a:endParaRPr lang="en-US" sz="1800" b="1" dirty="0">
                <a:solidFill>
                  <a:prstClr val="black"/>
                </a:solidFill>
                <a:latin typeface="Calibri" panose="020F0502020204030204" pitchFamily="34" charset="0"/>
                <a:cs typeface="Calibri" panose="020F0502020204030204" pitchFamily="34" charset="0"/>
              </a:endParaRPr>
            </a:p>
          </p:txBody>
        </p:sp>
        <p:sp>
          <p:nvSpPr>
            <p:cNvPr id="21" name="TextBox 20"/>
            <p:cNvSpPr txBox="1"/>
            <p:nvPr/>
          </p:nvSpPr>
          <p:spPr bwMode="auto">
            <a:xfrm>
              <a:off x="3310277" y="5564160"/>
              <a:ext cx="2605938" cy="369332"/>
            </a:xfrm>
            <a:prstGeom prst="rect">
              <a:avLst/>
            </a:prstGeom>
            <a:solidFill>
              <a:schemeClr val="bg1">
                <a:lumMod val="75000"/>
              </a:schemeClr>
            </a:solidFill>
            <a:ln>
              <a:noFill/>
            </a:ln>
            <a:effectLst/>
            <a:extLst/>
          </p:spPr>
          <p:txBody>
            <a:bodyPr wrap="square" rtlCol="0">
              <a:spAutoFit/>
            </a:bodyPr>
            <a:lstStyle/>
            <a:p>
              <a:pPr algn="ctr" fontAlgn="auto">
                <a:spcBef>
                  <a:spcPts val="0"/>
                </a:spcBef>
                <a:spcAft>
                  <a:spcPts val="0"/>
                </a:spcAft>
                <a:buFontTx/>
                <a:buNone/>
              </a:pPr>
              <a:r>
                <a:rPr lang="en-US" sz="1800" b="1" dirty="0" smtClean="0">
                  <a:solidFill>
                    <a:prstClr val="black"/>
                  </a:solidFill>
                  <a:latin typeface="Calibri" panose="020F0502020204030204" pitchFamily="34" charset="0"/>
                  <a:cs typeface="Calibri" panose="020F0502020204030204" pitchFamily="34" charset="0"/>
                </a:rPr>
                <a:t>EVLOS Ops</a:t>
              </a:r>
              <a:endParaRPr lang="en-US" sz="1800" b="1" dirty="0">
                <a:solidFill>
                  <a:prstClr val="black"/>
                </a:solidFill>
                <a:latin typeface="Calibri" panose="020F0502020204030204" pitchFamily="34" charset="0"/>
                <a:cs typeface="Calibri" panose="020F0502020204030204" pitchFamily="34" charset="0"/>
              </a:endParaRPr>
            </a:p>
          </p:txBody>
        </p:sp>
        <p:sp>
          <p:nvSpPr>
            <p:cNvPr id="22" name="TextBox 21"/>
            <p:cNvSpPr txBox="1"/>
            <p:nvPr/>
          </p:nvSpPr>
          <p:spPr bwMode="auto">
            <a:xfrm>
              <a:off x="6418063" y="5579740"/>
              <a:ext cx="2605938" cy="369332"/>
            </a:xfrm>
            <a:prstGeom prst="rect">
              <a:avLst/>
            </a:prstGeom>
            <a:solidFill>
              <a:schemeClr val="bg1">
                <a:lumMod val="75000"/>
              </a:schemeClr>
            </a:solidFill>
            <a:ln>
              <a:noFill/>
            </a:ln>
            <a:effectLst/>
            <a:extLst/>
          </p:spPr>
          <p:txBody>
            <a:bodyPr wrap="square" rtlCol="0">
              <a:spAutoFit/>
            </a:bodyPr>
            <a:lstStyle/>
            <a:p>
              <a:pPr algn="ctr" fontAlgn="auto">
                <a:spcBef>
                  <a:spcPts val="0"/>
                </a:spcBef>
                <a:spcAft>
                  <a:spcPts val="0"/>
                </a:spcAft>
                <a:buFontTx/>
                <a:buNone/>
              </a:pPr>
              <a:r>
                <a:rPr lang="en-US" sz="1800" b="1" dirty="0">
                  <a:solidFill>
                    <a:prstClr val="black"/>
                  </a:solidFill>
                  <a:latin typeface="Calibri" panose="020F0502020204030204" pitchFamily="34" charset="0"/>
                  <a:cs typeface="Calibri" panose="020F0502020204030204" pitchFamily="34" charset="0"/>
                </a:rPr>
                <a:t>B</a:t>
              </a:r>
              <a:r>
                <a:rPr lang="en-US" sz="1800" b="1" dirty="0" smtClean="0">
                  <a:solidFill>
                    <a:prstClr val="black"/>
                  </a:solidFill>
                  <a:latin typeface="Calibri" panose="020F0502020204030204" pitchFamily="34" charset="0"/>
                  <a:cs typeface="Calibri" panose="020F0502020204030204" pitchFamily="34" charset="0"/>
                </a:rPr>
                <a:t>VLOS Ops</a:t>
              </a:r>
              <a:endParaRPr lang="en-US" sz="1800" b="1" dirty="0">
                <a:solidFill>
                  <a:prstClr val="black"/>
                </a:solidFill>
                <a:latin typeface="Calibri" panose="020F0502020204030204" pitchFamily="34" charset="0"/>
                <a:cs typeface="Calibri" panose="020F0502020204030204" pitchFamily="34" charset="0"/>
              </a:endParaRPr>
            </a:p>
          </p:txBody>
        </p:sp>
        <p:pic>
          <p:nvPicPr>
            <p:cNvPr id="24" name="Picture 23"/>
            <p:cNvPicPr>
              <a:picLocks noChangeAspect="1"/>
            </p:cNvPicPr>
            <p:nvPr/>
          </p:nvPicPr>
          <p:blipFill rotWithShape="1">
            <a:blip r:embed="rId12" cstate="print">
              <a:extLst>
                <a:ext uri="{28A0092B-C50C-407E-A947-70E740481C1C}">
                  <a14:useLocalDpi xmlns:a14="http://schemas.microsoft.com/office/drawing/2010/main" val="0"/>
                </a:ext>
              </a:extLst>
            </a:blip>
            <a:srcRect l="18647" t="17520" r="20416" b="16074"/>
            <a:stretch/>
          </p:blipFill>
          <p:spPr>
            <a:xfrm>
              <a:off x="1862085" y="1834853"/>
              <a:ext cx="946632" cy="412635"/>
            </a:xfrm>
            <a:prstGeom prst="rect">
              <a:avLst/>
            </a:prstGeom>
            <a:ln>
              <a:solidFill>
                <a:schemeClr val="tx1">
                  <a:lumMod val="65000"/>
                  <a:lumOff val="35000"/>
                </a:schemeClr>
              </a:solidFill>
            </a:ln>
          </p:spPr>
        </p:pic>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75327" y="1834853"/>
              <a:ext cx="1160367" cy="399168"/>
            </a:xfrm>
            <a:prstGeom prst="rect">
              <a:avLst/>
            </a:prstGeom>
            <a:ln>
              <a:solidFill>
                <a:schemeClr val="tx1">
                  <a:lumMod val="65000"/>
                  <a:lumOff val="35000"/>
                </a:schemeClr>
              </a:solidFill>
            </a:ln>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77596" y="1471590"/>
              <a:ext cx="1074584" cy="673560"/>
            </a:xfrm>
            <a:prstGeom prst="rect">
              <a:avLst/>
            </a:prstGeom>
            <a:ln>
              <a:solidFill>
                <a:schemeClr val="tx1">
                  <a:lumMod val="65000"/>
                  <a:lumOff val="35000"/>
                </a:schemeClr>
              </a:solidFill>
            </a:ln>
          </p:spPr>
        </p:pic>
      </p:grpSp>
    </p:spTree>
    <p:extLst>
      <p:ext uri="{BB962C8B-B14F-4D97-AF65-F5344CB8AC3E}">
        <p14:creationId xmlns:p14="http://schemas.microsoft.com/office/powerpoint/2010/main" val="368917390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libri" panose="020F0502020204030204" pitchFamily="34" charset="0"/>
                <a:cs typeface="Calibri" panose="020F0502020204030204" pitchFamily="34" charset="0"/>
              </a:rPr>
              <a:t>Stakeholder Engagement</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2"/>
          </p:nvPr>
        </p:nvSpPr>
        <p:spPr>
          <a:xfrm>
            <a:off x="304799" y="1577340"/>
            <a:ext cx="4130041" cy="4137661"/>
          </a:xfrm>
          <a:ln>
            <a:solidFill>
              <a:schemeClr val="accent1"/>
            </a:solidFill>
          </a:ln>
        </p:spPr>
        <p:txBody>
          <a:bodyPr/>
          <a:lstStyle/>
          <a:p>
            <a:pPr marL="342900" marR="0" lvl="0" indent="-223838" algn="l" defTabSz="914400" rtl="0" eaLnBrk="1" fontAlgn="base" latinLnBrk="0" hangingPunct="1">
              <a:lnSpc>
                <a:spcPct val="100000"/>
              </a:lnSpc>
              <a:spcBef>
                <a:spcPct val="20000"/>
              </a:spcBef>
              <a:spcAft>
                <a:spcPct val="0"/>
              </a:spcAft>
              <a:buClrTx/>
              <a:buSzTx/>
              <a:buFontTx/>
              <a:buChar char="•"/>
              <a:tabLst/>
              <a:defRPr/>
            </a:pPr>
            <a:endParaRPr lang="en-US" sz="1800" b="1" dirty="0" smtClean="0">
              <a:solidFill>
                <a:prstClr val="black"/>
              </a:solidFill>
              <a:cs typeface="+mn-cs"/>
            </a:endParaRPr>
          </a:p>
          <a:p>
            <a:pPr marL="342900" marR="0" lvl="0" indent="-223838" algn="l" defTabSz="914400" rtl="0" eaLnBrk="1" fontAlgn="base" latinLnBrk="0" hangingPunct="1">
              <a:lnSpc>
                <a:spcPct val="100000"/>
              </a:lnSpc>
              <a:spcBef>
                <a:spcPct val="20000"/>
              </a:spcBef>
              <a:spcAft>
                <a:spcPct val="0"/>
              </a:spcAft>
              <a:buClrTx/>
              <a:buSzTx/>
              <a:buFontTx/>
              <a:buChar char="•"/>
              <a:tabLst/>
              <a:defRPr/>
            </a:pPr>
            <a:r>
              <a:rPr lang="en-US" sz="1800" b="1" dirty="0" smtClean="0">
                <a:solidFill>
                  <a:prstClr val="black"/>
                </a:solidFill>
              </a:rPr>
              <a:t>Purpose</a:t>
            </a:r>
            <a:r>
              <a:rPr lang="en-US" sz="1800" b="1" dirty="0">
                <a:solidFill>
                  <a:prstClr val="black"/>
                </a:solidFill>
              </a:rPr>
              <a:t>:</a:t>
            </a:r>
            <a:r>
              <a:rPr lang="en-US" sz="1800" dirty="0">
                <a:solidFill>
                  <a:prstClr val="black"/>
                </a:solidFill>
              </a:rPr>
              <a:t> help prioritize the FAA’s UAS integration activities</a:t>
            </a:r>
          </a:p>
          <a:p>
            <a:pPr marL="342900" marR="0" lvl="0" indent="-223838" algn="l" defTabSz="914400" rtl="0" eaLnBrk="1" fontAlgn="base" latinLnBrk="0" hangingPunct="1">
              <a:lnSpc>
                <a:spcPct val="100000"/>
              </a:lnSpc>
              <a:spcBef>
                <a:spcPct val="20000"/>
              </a:spcBef>
              <a:spcAft>
                <a:spcPct val="0"/>
              </a:spcAft>
              <a:buClrTx/>
              <a:buSzTx/>
              <a:buFontTx/>
              <a:buChar char="•"/>
              <a:tabLst/>
              <a:defRPr/>
            </a:pPr>
            <a:r>
              <a:rPr lang="en-US" sz="1800" dirty="0">
                <a:solidFill>
                  <a:prstClr val="black"/>
                </a:solidFill>
              </a:rPr>
              <a:t>35 members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UAS manufacturers and operators, traditional manned aviation, labor organizations, radio and navigation equipment manufacturers, airport operators, state and local officials</a:t>
            </a:r>
          </a:p>
          <a:p>
            <a:pPr marL="342900" marR="0" lvl="0" indent="-222250" algn="l" defTabSz="914400" rtl="0" eaLnBrk="1" fontAlgn="base" latinLnBrk="0" hangingPunct="1">
              <a:lnSpc>
                <a:spcPct val="100000"/>
              </a:lnSpc>
              <a:spcBef>
                <a:spcPct val="20000"/>
              </a:spcBef>
              <a:spcAft>
                <a:spcPct val="0"/>
              </a:spcAft>
              <a:buClrTx/>
              <a:buSzTx/>
              <a:buFontTx/>
              <a:buChar char="•"/>
              <a:tabLst/>
              <a:defRPr/>
            </a:pPr>
            <a:r>
              <a:rPr lang="en-US" sz="1800" dirty="0">
                <a:solidFill>
                  <a:prstClr val="black"/>
                </a:solidFill>
              </a:rPr>
              <a:t>Subcommittee + 3 Task Groups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Roles and Responsibilities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Access to Airspace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UAS Funding </a:t>
            </a:r>
          </a:p>
          <a:p>
            <a:endParaRPr lang="en-US" dirty="0"/>
          </a:p>
        </p:txBody>
      </p:sp>
      <p:sp>
        <p:nvSpPr>
          <p:cNvPr id="4" name="Content Placeholder 3"/>
          <p:cNvSpPr>
            <a:spLocks noGrp="1"/>
          </p:cNvSpPr>
          <p:nvPr>
            <p:ph sz="half" idx="3"/>
          </p:nvPr>
        </p:nvSpPr>
        <p:spPr>
          <a:xfrm>
            <a:off x="4587240" y="1577341"/>
            <a:ext cx="4305300" cy="4137660"/>
          </a:xfrm>
          <a:ln>
            <a:solidFill>
              <a:schemeClr val="accent6"/>
            </a:solidFill>
          </a:ln>
        </p:spPr>
        <p:txBody>
          <a:bodyPr/>
          <a:lstStyle/>
          <a:p>
            <a:pPr marL="342900" marR="0" lvl="0" indent="-223838" algn="l" defTabSz="914400" rtl="0" eaLnBrk="1" fontAlgn="base" latinLnBrk="0" hangingPunct="1">
              <a:lnSpc>
                <a:spcPct val="100000"/>
              </a:lnSpc>
              <a:spcBef>
                <a:spcPct val="20000"/>
              </a:spcBef>
              <a:spcAft>
                <a:spcPct val="0"/>
              </a:spcAft>
              <a:buClrTx/>
              <a:buSzTx/>
              <a:buFontTx/>
              <a:buChar char="•"/>
              <a:tabLst/>
              <a:defRPr/>
            </a:pPr>
            <a:endParaRPr lang="en-US" sz="1800" b="1" dirty="0" smtClean="0">
              <a:solidFill>
                <a:prstClr val="black"/>
              </a:solidFill>
              <a:cs typeface="+mn-cs"/>
            </a:endParaRPr>
          </a:p>
          <a:p>
            <a:pPr marL="342900" marR="0" lvl="0" indent="-223838" algn="l" defTabSz="914400" rtl="0" eaLnBrk="1" fontAlgn="base" latinLnBrk="0" hangingPunct="1">
              <a:lnSpc>
                <a:spcPct val="100000"/>
              </a:lnSpc>
              <a:spcBef>
                <a:spcPct val="20000"/>
              </a:spcBef>
              <a:spcAft>
                <a:spcPct val="0"/>
              </a:spcAft>
              <a:buClrTx/>
              <a:buSzTx/>
              <a:buFontTx/>
              <a:buChar char="•"/>
              <a:tabLst/>
              <a:defRPr/>
            </a:pPr>
            <a:r>
              <a:rPr lang="en-US" sz="1800" b="1" dirty="0" smtClean="0">
                <a:solidFill>
                  <a:prstClr val="black"/>
                </a:solidFill>
              </a:rPr>
              <a:t>Purpose</a:t>
            </a:r>
            <a:r>
              <a:rPr lang="en-US" sz="1800" b="1" dirty="0">
                <a:solidFill>
                  <a:prstClr val="black"/>
                </a:solidFill>
              </a:rPr>
              <a:t>:</a:t>
            </a:r>
            <a:r>
              <a:rPr lang="en-US" sz="1800" dirty="0">
                <a:solidFill>
                  <a:prstClr val="black"/>
                </a:solidFill>
              </a:rPr>
              <a:t> gather and analyze data to enhance safety and operations of drones in the nation’s airspace</a:t>
            </a:r>
          </a:p>
          <a:p>
            <a:pPr marL="342900" marR="0" lvl="0" indent="-223838" algn="l" defTabSz="914400" rtl="0" eaLnBrk="1" fontAlgn="base" latinLnBrk="0" hangingPunct="1">
              <a:lnSpc>
                <a:spcPct val="100000"/>
              </a:lnSpc>
              <a:spcBef>
                <a:spcPct val="20000"/>
              </a:spcBef>
              <a:spcAft>
                <a:spcPct val="0"/>
              </a:spcAft>
              <a:buClrTx/>
              <a:buSzTx/>
              <a:buFontTx/>
              <a:buChar char="•"/>
              <a:tabLst/>
              <a:defRPr/>
            </a:pPr>
            <a:r>
              <a:rPr lang="en-US" sz="1800" dirty="0">
                <a:solidFill>
                  <a:prstClr val="black"/>
                </a:solidFill>
              </a:rPr>
              <a:t>48 members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Primarily UAS manufacturers, operators, and data service providers, as well as traditional manned aviation groups</a:t>
            </a:r>
          </a:p>
          <a:p>
            <a:pPr marL="342900" marR="0" lvl="0" indent="-222250" algn="l" defTabSz="914400" rtl="0" eaLnBrk="1" fontAlgn="base" latinLnBrk="0" hangingPunct="1">
              <a:lnSpc>
                <a:spcPct val="100000"/>
              </a:lnSpc>
              <a:spcBef>
                <a:spcPct val="20000"/>
              </a:spcBef>
              <a:spcAft>
                <a:spcPct val="0"/>
              </a:spcAft>
              <a:buClrTx/>
              <a:buSzTx/>
              <a:buFontTx/>
              <a:buChar char="•"/>
              <a:tabLst/>
              <a:defRPr/>
            </a:pPr>
            <a:r>
              <a:rPr lang="en-US" sz="1800" dirty="0">
                <a:solidFill>
                  <a:prstClr val="black"/>
                </a:solidFill>
              </a:rPr>
              <a:t>6 Working Groups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UAS Survey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UAS Data Management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UAS Communications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UAS Loss of Control</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Injury Reduction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400" dirty="0">
                <a:solidFill>
                  <a:prstClr val="black"/>
                </a:solidFill>
              </a:rPr>
              <a:t>Safety Culture</a:t>
            </a:r>
          </a:p>
          <a:p>
            <a:endParaRPr lang="en-US" dirty="0"/>
          </a:p>
        </p:txBody>
      </p:sp>
      <p:sp>
        <p:nvSpPr>
          <p:cNvPr id="5" name="Rectangle 4"/>
          <p:cNvSpPr/>
          <p:nvPr/>
        </p:nvSpPr>
        <p:spPr bwMode="auto">
          <a:xfrm>
            <a:off x="304799" y="1043941"/>
            <a:ext cx="4152901" cy="685800"/>
          </a:xfrm>
          <a:prstGeom prst="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50000"/>
              </a:spcBef>
              <a:spcAft>
                <a:spcPct val="0"/>
              </a:spcAft>
            </a:pPr>
            <a:r>
              <a:rPr lang="en-US" sz="2000" b="1" dirty="0" smtClean="0">
                <a:solidFill>
                  <a:prstClr val="white"/>
                </a:solidFill>
                <a:latin typeface="Calibri" panose="020F0502020204030204" pitchFamily="34" charset="0"/>
                <a:cs typeface="Calibri" panose="020F0502020204030204" pitchFamily="34" charset="0"/>
              </a:rPr>
              <a:t>Drone Advisory Committee</a:t>
            </a:r>
            <a:r>
              <a:rPr lang="en-US" sz="2000" b="1" dirty="0">
                <a:solidFill>
                  <a:prstClr val="white"/>
                </a:solidFill>
                <a:latin typeface="Calibri" panose="020F0502020204030204" pitchFamily="34" charset="0"/>
                <a:cs typeface="Calibri" panose="020F0502020204030204" pitchFamily="34" charset="0"/>
              </a:rPr>
              <a:t/>
            </a:r>
            <a:br>
              <a:rPr lang="en-US" sz="2000" b="1" dirty="0">
                <a:solidFill>
                  <a:prstClr val="white"/>
                </a:solidFill>
                <a:latin typeface="Calibri" panose="020F0502020204030204" pitchFamily="34" charset="0"/>
                <a:cs typeface="Calibri" panose="020F0502020204030204" pitchFamily="34" charset="0"/>
              </a:rPr>
            </a:br>
            <a:r>
              <a:rPr lang="en-US" sz="1600" b="1" dirty="0" smtClean="0">
                <a:solidFill>
                  <a:prstClr val="white"/>
                </a:solidFill>
                <a:latin typeface="Calibri" panose="020F0502020204030204" pitchFamily="34" charset="0"/>
                <a:cs typeface="Calibri" panose="020F0502020204030204" pitchFamily="34" charset="0"/>
              </a:rPr>
              <a:t>(DAC)</a:t>
            </a:r>
            <a:endParaRPr lang="en-US" sz="2000" b="1" dirty="0" smtClean="0">
              <a:solidFill>
                <a:prstClr val="white"/>
              </a:solidFill>
              <a:latin typeface="Calibri" panose="020F0502020204030204" pitchFamily="34" charset="0"/>
              <a:cs typeface="Calibri" panose="020F0502020204030204" pitchFamily="34" charset="0"/>
            </a:endParaRPr>
          </a:p>
        </p:txBody>
      </p:sp>
      <p:sp>
        <p:nvSpPr>
          <p:cNvPr id="7" name="Rectangle 6"/>
          <p:cNvSpPr/>
          <p:nvPr/>
        </p:nvSpPr>
        <p:spPr bwMode="auto">
          <a:xfrm>
            <a:off x="4599530" y="1043941"/>
            <a:ext cx="4305300" cy="685800"/>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50000"/>
              </a:spcBef>
              <a:spcAft>
                <a:spcPct val="0"/>
              </a:spcAft>
            </a:pPr>
            <a:r>
              <a:rPr lang="en-US" sz="2000" b="1" dirty="0" smtClean="0">
                <a:solidFill>
                  <a:prstClr val="white"/>
                </a:solidFill>
                <a:latin typeface="Calibri" panose="020F0502020204030204" pitchFamily="34" charset="0"/>
                <a:cs typeface="Calibri" panose="020F0502020204030204" pitchFamily="34" charset="0"/>
              </a:rPr>
              <a:t>Unmanned Aircraft Safety Team</a:t>
            </a:r>
            <a:br>
              <a:rPr lang="en-US" sz="2000" b="1" dirty="0" smtClean="0">
                <a:solidFill>
                  <a:prstClr val="white"/>
                </a:solidFill>
                <a:latin typeface="Calibri" panose="020F0502020204030204" pitchFamily="34" charset="0"/>
                <a:cs typeface="Calibri" panose="020F0502020204030204" pitchFamily="34" charset="0"/>
              </a:rPr>
            </a:br>
            <a:r>
              <a:rPr lang="en-US" sz="1600" b="1" dirty="0" smtClean="0">
                <a:solidFill>
                  <a:prstClr val="white"/>
                </a:solidFill>
                <a:latin typeface="Calibri" panose="020F0502020204030204" pitchFamily="34" charset="0"/>
                <a:cs typeface="Calibri" panose="020F0502020204030204" pitchFamily="34" charset="0"/>
              </a:rPr>
              <a:t>(UAST)</a:t>
            </a:r>
          </a:p>
        </p:txBody>
      </p:sp>
      <p:sp>
        <p:nvSpPr>
          <p:cNvPr id="8" name="Footer Placeholder 7"/>
          <p:cNvSpPr>
            <a:spLocks noGrp="1"/>
          </p:cNvSpPr>
          <p:nvPr>
            <p:ph type="ftr" sz="quarter" idx="5"/>
          </p:nvPr>
        </p:nvSpPr>
        <p:spPr/>
        <p:txBody>
          <a:bodyPr/>
          <a:lstStyle/>
          <a:p>
            <a:pPr marL="12700" marR="5080">
              <a:lnSpc>
                <a:spcPct val="100000"/>
              </a:lnSpc>
            </a:pPr>
            <a:r>
              <a:rPr lang="en-US" spc="-10" dirty="0" smtClean="0"/>
              <a:t>FAA </a:t>
            </a:r>
            <a:r>
              <a:rPr lang="en-US" spc="-20" dirty="0" smtClean="0"/>
              <a:t>UAS </a:t>
            </a:r>
            <a:r>
              <a:rPr lang="en-US" spc="-5" dirty="0" smtClean="0"/>
              <a:t>Update  </a:t>
            </a:r>
            <a:r>
              <a:rPr lang="en-US" spc="-10" dirty="0" smtClean="0"/>
              <a:t>JARUS</a:t>
            </a:r>
            <a:r>
              <a:rPr lang="en-US" spc="-15" dirty="0" smtClean="0"/>
              <a:t> </a:t>
            </a:r>
            <a:r>
              <a:rPr lang="en-US" spc="-5" dirty="0" smtClean="0"/>
              <a:t>Plenary</a:t>
            </a:r>
            <a:endParaRPr lang="en-US" spc="-5" dirty="0"/>
          </a:p>
        </p:txBody>
      </p:sp>
    </p:spTree>
    <p:extLst>
      <p:ext uri="{BB962C8B-B14F-4D97-AF65-F5344CB8AC3E}">
        <p14:creationId xmlns:p14="http://schemas.microsoft.com/office/powerpoint/2010/main" val="1841456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19400"/>
            <a:ext cx="8853488" cy="609600"/>
          </a:xfrm>
        </p:spPr>
        <p:txBody>
          <a:bodyPr/>
          <a:lstStyle/>
          <a:p>
            <a:pPr algn="ctr"/>
            <a:r>
              <a:rPr lang="en-US" sz="4000" dirty="0" smtClean="0"/>
              <a:t>Rulemaking</a:t>
            </a:r>
            <a:endParaRPr lang="en-US" sz="4000" dirty="0"/>
          </a:p>
        </p:txBody>
      </p:sp>
    </p:spTree>
    <p:extLst>
      <p:ext uri="{BB962C8B-B14F-4D97-AF65-F5344CB8AC3E}">
        <p14:creationId xmlns:p14="http://schemas.microsoft.com/office/powerpoint/2010/main" val="3664877229"/>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defRPr/>
            </a:pPr>
            <a:r>
              <a:rPr lang="en-US" altLang="en-US" sz="3600" dirty="0" smtClean="0"/>
              <a:t>Working with Industry and the Public</a:t>
            </a:r>
          </a:p>
        </p:txBody>
      </p:sp>
      <p:sp>
        <p:nvSpPr>
          <p:cNvPr id="110595" name="Content Placeholder 2"/>
          <p:cNvSpPr>
            <a:spLocks noGrp="1"/>
          </p:cNvSpPr>
          <p:nvPr>
            <p:ph idx="1"/>
          </p:nvPr>
        </p:nvSpPr>
        <p:spPr>
          <a:xfrm>
            <a:off x="639762" y="1219200"/>
            <a:ext cx="8050213" cy="4391025"/>
          </a:xfrm>
        </p:spPr>
        <p:txBody>
          <a:bodyPr/>
          <a:lstStyle/>
          <a:p>
            <a:pPr marL="344488" lvl="1" indent="-225425">
              <a:buFont typeface="Arial" panose="020B0604020202020204" pitchFamily="34" charset="0"/>
              <a:buChar char="•"/>
            </a:pPr>
            <a:r>
              <a:rPr lang="en-US" altLang="en-US" b="1" dirty="0" smtClean="0">
                <a:cs typeface="Times New Roman" panose="02020603050405020304" pitchFamily="18" charset="0"/>
              </a:rPr>
              <a:t>Pre-Rulemaking Activities &amp; Mechanisms</a:t>
            </a:r>
          </a:p>
          <a:p>
            <a:pPr marL="919163" lvl="2" indent="-342900">
              <a:buFont typeface="Wingdings" panose="05000000000000000000" pitchFamily="2" charset="2"/>
              <a:buChar char="Ø"/>
            </a:pPr>
            <a:r>
              <a:rPr lang="en-US" altLang="en-US" sz="2200" b="1" dirty="0" smtClean="0">
                <a:cs typeface="Times New Roman" panose="02020603050405020304" pitchFamily="18" charset="0"/>
              </a:rPr>
              <a:t>International Regulatory Cooperation</a:t>
            </a:r>
          </a:p>
          <a:p>
            <a:pPr marL="1376363" lvl="3" indent="-342900">
              <a:buFont typeface="Arial" panose="020B0604020202020204" pitchFamily="34" charset="0"/>
              <a:buChar char="•"/>
            </a:pPr>
            <a:r>
              <a:rPr lang="en-US" altLang="en-US" sz="2000" dirty="0" smtClean="0"/>
              <a:t>Ensure cooperation in rulemaking projects to facilitate harmonization through bilateral agreements</a:t>
            </a:r>
            <a:endParaRPr lang="en-US" altLang="en-US" sz="2000" b="1" dirty="0" smtClean="0">
              <a:cs typeface="Times New Roman" panose="02020603050405020304" pitchFamily="18" charset="0"/>
            </a:endParaRPr>
          </a:p>
          <a:p>
            <a:pPr marL="919163" lvl="2" indent="-342900">
              <a:buFont typeface="Wingdings" panose="05000000000000000000" pitchFamily="2" charset="2"/>
              <a:buChar char="Ø"/>
            </a:pPr>
            <a:r>
              <a:rPr lang="en-US" altLang="en-US" sz="2200" b="1" dirty="0" smtClean="0">
                <a:cs typeface="Times New Roman" panose="02020603050405020304" pitchFamily="18" charset="0"/>
              </a:rPr>
              <a:t>Advisory Committee Activities</a:t>
            </a:r>
          </a:p>
          <a:p>
            <a:pPr marL="1319213" lvl="3" indent="-285750">
              <a:buFont typeface="Arial" panose="020B0604020202020204" pitchFamily="34" charset="0"/>
              <a:buChar char="•"/>
            </a:pPr>
            <a:r>
              <a:rPr lang="en-US" altLang="en-US" sz="2000" dirty="0" smtClean="0">
                <a:cs typeface="Times New Roman" panose="02020603050405020304" pitchFamily="18" charset="0"/>
              </a:rPr>
              <a:t>Aviation Rulemaking Advisory Committee (ARAC)</a:t>
            </a:r>
          </a:p>
          <a:p>
            <a:pPr marL="1776413" lvl="4" indent="-285750">
              <a:buFont typeface="Arial" panose="020B0604020202020204" pitchFamily="34" charset="0"/>
              <a:buChar char="•"/>
            </a:pPr>
            <a:r>
              <a:rPr lang="en-US" altLang="en-US" dirty="0" smtClean="0">
                <a:cs typeface="Times New Roman" panose="02020603050405020304" pitchFamily="18" charset="0"/>
              </a:rPr>
              <a:t>Public meeting with aviation stakeholders that meets 3-4 times per year</a:t>
            </a:r>
          </a:p>
          <a:p>
            <a:pPr marL="1376363" lvl="3" indent="-342900">
              <a:buFont typeface="Arial" panose="020B0604020202020204" pitchFamily="34" charset="0"/>
              <a:buChar char="•"/>
            </a:pPr>
            <a:r>
              <a:rPr lang="en-US" altLang="en-US" sz="2000" dirty="0" smtClean="0">
                <a:cs typeface="Times New Roman" panose="02020603050405020304" pitchFamily="18" charset="0"/>
              </a:rPr>
              <a:t>Aviation Rulemaking Committee (ARC)</a:t>
            </a:r>
          </a:p>
          <a:p>
            <a:pPr marL="1833563" lvl="4" indent="-342900">
              <a:buFont typeface="Arial" panose="020B0604020202020204" pitchFamily="34" charset="0"/>
              <a:buChar char="•"/>
            </a:pPr>
            <a:r>
              <a:rPr lang="en-US" altLang="en-US" dirty="0" smtClean="0">
                <a:cs typeface="Times New Roman" panose="02020603050405020304" pitchFamily="18" charset="0"/>
              </a:rPr>
              <a:t>Subject focused short-term committee with aviation stakeholders.</a:t>
            </a:r>
          </a:p>
          <a:p>
            <a:pPr marL="1833563" lvl="4" indent="-342900">
              <a:buFont typeface="Arial" panose="020B0604020202020204" pitchFamily="34" charset="0"/>
              <a:buChar char="•"/>
            </a:pPr>
            <a:r>
              <a:rPr lang="en-US" altLang="en-US" dirty="0" smtClean="0">
                <a:cs typeface="Times New Roman" panose="02020603050405020304" pitchFamily="18" charset="0"/>
              </a:rPr>
              <a:t>UAS ARCs	</a:t>
            </a:r>
          </a:p>
          <a:p>
            <a:pPr marL="1833563" lvl="4" indent="-342900">
              <a:buFont typeface="Arial" panose="020B0604020202020204" pitchFamily="34" charset="0"/>
              <a:buChar char="−"/>
            </a:pPr>
            <a:endParaRPr lang="en-US" altLang="en-US" dirty="0" smtClean="0">
              <a:cs typeface="Times New Roman" panose="02020603050405020304" pitchFamily="18" charset="0"/>
            </a:endParaRPr>
          </a:p>
          <a:p>
            <a:endParaRPr lang="en-US" altLang="en-US" dirty="0" smtClean="0"/>
          </a:p>
        </p:txBody>
      </p:sp>
      <p:sp>
        <p:nvSpPr>
          <p:cNvPr id="110596" name="Slide Number Placeholder 3"/>
          <p:cNvSpPr>
            <a:spLocks noGrp="1"/>
          </p:cNvSpPr>
          <p:nvPr>
            <p:ph type="sldNum" sz="quarter" idx="4294967295"/>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3412860A-7D21-486E-8CA2-9D50A3647D2F}" type="slidenum">
              <a:rPr lang="en-US" altLang="en-US" sz="1400" b="0" smtClean="0">
                <a:solidFill>
                  <a:srgbClr val="A6A6A6"/>
                </a:solidFill>
                <a:latin typeface="Times New Roman" panose="02020603050405020304" pitchFamily="18" charset="0"/>
              </a:rPr>
              <a:pPr>
                <a:spcBef>
                  <a:spcPct val="0"/>
                </a:spcBef>
                <a:buFontTx/>
                <a:buNone/>
              </a:pPr>
              <a:t>28</a:t>
            </a:fld>
            <a:endParaRPr lang="en-US" altLang="en-US" sz="1400" b="0" smtClean="0">
              <a:solidFill>
                <a:srgbClr val="A6A6A6"/>
              </a:solidFill>
              <a:latin typeface="Times New Roman" panose="02020603050405020304" pitchFamily="18" charset="0"/>
            </a:endParaRPr>
          </a:p>
        </p:txBody>
      </p:sp>
    </p:spTree>
    <p:extLst>
      <p:ext uri="{BB962C8B-B14F-4D97-AF65-F5344CB8AC3E}">
        <p14:creationId xmlns:p14="http://schemas.microsoft.com/office/powerpoint/2010/main" val="195183498"/>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45" y="162591"/>
            <a:ext cx="8991600" cy="950912"/>
          </a:xfrm>
        </p:spPr>
        <p:txBody>
          <a:bodyPr/>
          <a:lstStyle/>
          <a:p>
            <a:r>
              <a:rPr lang="en-US" dirty="0" smtClean="0"/>
              <a:t>Aviation</a:t>
            </a:r>
            <a:r>
              <a:rPr lang="en-US" sz="3400" dirty="0" smtClean="0"/>
              <a:t> Rulemaking Committees (ARC)</a:t>
            </a:r>
            <a:endParaRPr lang="en-US" sz="3400" dirty="0"/>
          </a:p>
        </p:txBody>
      </p:sp>
      <p:sp>
        <p:nvSpPr>
          <p:cNvPr id="4" name="Content Placeholder 4"/>
          <p:cNvSpPr txBox="1">
            <a:spLocks/>
          </p:cNvSpPr>
          <p:nvPr/>
        </p:nvSpPr>
        <p:spPr>
          <a:xfrm>
            <a:off x="503945" y="1143000"/>
            <a:ext cx="8050213" cy="4724400"/>
          </a:xfrm>
          <a:prstGeom prst="rect">
            <a:avLst/>
          </a:prstGeom>
        </p:spPr>
        <p:txBody>
          <a:bodyPr/>
          <a:lst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spcAft>
                <a:spcPts val="1200"/>
              </a:spcAft>
              <a:buNone/>
            </a:pPr>
            <a:r>
              <a:rPr lang="en-US" sz="2400" kern="0" dirty="0">
                <a:solidFill>
                  <a:prstClr val="black"/>
                </a:solidFill>
                <a:latin typeface="Calibri" panose="020F0502020204030204" pitchFamily="34" charset="0"/>
                <a:cs typeface="Calibri" panose="020F0502020204030204" pitchFamily="34" charset="0"/>
              </a:rPr>
              <a:t>Membership is diverse – aviation, technology, law enforcement, and safety </a:t>
            </a:r>
            <a:r>
              <a:rPr lang="en-US" sz="2400" kern="0" dirty="0" smtClean="0">
                <a:solidFill>
                  <a:prstClr val="black"/>
                </a:solidFill>
                <a:latin typeface="Calibri" panose="020F0502020204030204" pitchFamily="34" charset="0"/>
                <a:cs typeface="Calibri" panose="020F0502020204030204" pitchFamily="34" charset="0"/>
              </a:rPr>
              <a:t>stakeholders</a:t>
            </a:r>
            <a:endParaRPr lang="en-US" sz="2200" kern="0" dirty="0" smtClean="0">
              <a:latin typeface="Calibri" panose="020F0502020204030204" pitchFamily="34" charset="0"/>
              <a:cs typeface="Calibri" panose="020F0502020204030204" pitchFamily="34" charset="0"/>
            </a:endParaRPr>
          </a:p>
          <a:p>
            <a:pPr marL="457200" lvl="1" indent="-400050">
              <a:spcAft>
                <a:spcPts val="600"/>
              </a:spcAft>
              <a:buFont typeface="+mj-lt"/>
              <a:buAutoNum type="arabicPeriod"/>
            </a:pPr>
            <a:r>
              <a:rPr lang="en-US" sz="1800" b="1" kern="0" dirty="0" smtClean="0">
                <a:latin typeface="Calibri" panose="020F0502020204030204" pitchFamily="34" charset="0"/>
                <a:cs typeface="Calibri" panose="020F0502020204030204" pitchFamily="34" charset="0"/>
              </a:rPr>
              <a:t>UAS Identification and Tracking ARC</a:t>
            </a:r>
            <a:endParaRPr lang="en-US" sz="1800" b="1" kern="0" dirty="0">
              <a:latin typeface="Calibri" panose="020F0502020204030204" pitchFamily="34" charset="0"/>
              <a:cs typeface="Calibri" panose="020F0502020204030204" pitchFamily="34" charset="0"/>
            </a:endParaRPr>
          </a:p>
          <a:p>
            <a:pPr marL="914400" lvl="2" indent="-457200">
              <a:spcAft>
                <a:spcPts val="600"/>
              </a:spcAft>
            </a:pPr>
            <a:r>
              <a:rPr lang="en-US" sz="1800" kern="0" dirty="0">
                <a:latin typeface="Calibri" panose="020F0502020204030204" pitchFamily="34" charset="0"/>
                <a:cs typeface="Calibri" panose="020F0502020204030204" pitchFamily="34" charset="0"/>
              </a:rPr>
              <a:t>D</a:t>
            </a:r>
            <a:r>
              <a:rPr lang="en-US" sz="1800" kern="0" dirty="0" smtClean="0">
                <a:latin typeface="Calibri" panose="020F0502020204030204" pitchFamily="34" charset="0"/>
                <a:cs typeface="Calibri" panose="020F0502020204030204" pitchFamily="34" charset="0"/>
              </a:rPr>
              <a:t>evelop </a:t>
            </a:r>
            <a:r>
              <a:rPr lang="en-US" sz="1800" kern="0" dirty="0">
                <a:latin typeface="Calibri" panose="020F0502020204030204" pitchFamily="34" charset="0"/>
                <a:cs typeface="Calibri" panose="020F0502020204030204" pitchFamily="34" charset="0"/>
              </a:rPr>
              <a:t>recommendations for remote UAS identification and tracking</a:t>
            </a:r>
          </a:p>
          <a:p>
            <a:pPr marL="914400" lvl="2" indent="-457200">
              <a:spcAft>
                <a:spcPts val="2400"/>
              </a:spcAft>
            </a:pPr>
            <a:r>
              <a:rPr lang="en-US" sz="1800" kern="0" dirty="0" smtClean="0">
                <a:latin typeface="Calibri" panose="020F0502020204030204" pitchFamily="34" charset="0"/>
                <a:cs typeface="Calibri" panose="020F0502020204030204" pitchFamily="34" charset="0"/>
              </a:rPr>
              <a:t>Addresses UAS over people safety and security concerns</a:t>
            </a:r>
          </a:p>
          <a:p>
            <a:pPr marL="457200" lvl="1" indent="-457200">
              <a:spcAft>
                <a:spcPts val="600"/>
              </a:spcAft>
              <a:buFont typeface="+mj-lt"/>
              <a:buAutoNum type="arabicPeriod"/>
            </a:pPr>
            <a:r>
              <a:rPr lang="en-US" sz="1800" b="1" dirty="0" smtClean="0">
                <a:latin typeface="Calibri" panose="020F0502020204030204" pitchFamily="34" charset="0"/>
                <a:cs typeface="Calibri" panose="020F0502020204030204" pitchFamily="34" charset="0"/>
              </a:rPr>
              <a:t>UAS in Controlled Airspace ARC </a:t>
            </a:r>
            <a:endParaRPr lang="en-US" sz="1800" b="1" dirty="0">
              <a:latin typeface="Calibri" panose="020F0502020204030204" pitchFamily="34" charset="0"/>
              <a:cs typeface="Calibri" panose="020F0502020204030204" pitchFamily="34" charset="0"/>
            </a:endParaRPr>
          </a:p>
          <a:p>
            <a:pPr marL="914400" lvl="2" indent="-342900">
              <a:spcAft>
                <a:spcPts val="600"/>
              </a:spcAft>
            </a:pPr>
            <a:r>
              <a:rPr lang="en-US" sz="1800" dirty="0" smtClean="0">
                <a:latin typeface="Calibri" panose="020F0502020204030204" pitchFamily="34" charset="0"/>
                <a:cs typeface="Calibri" panose="020F0502020204030204" pitchFamily="34" charset="0"/>
              </a:rPr>
              <a:t>Identifying </a:t>
            </a:r>
            <a:r>
              <a:rPr lang="en-US" sz="1800" dirty="0">
                <a:latin typeface="Calibri" panose="020F0502020204030204" pitchFamily="34" charset="0"/>
                <a:cs typeface="Calibri" panose="020F0502020204030204" pitchFamily="34" charset="0"/>
              </a:rPr>
              <a:t>gaps in R&amp;D to inform </a:t>
            </a:r>
            <a:r>
              <a:rPr lang="en-US" sz="1800" dirty="0" smtClean="0">
                <a:latin typeface="Calibri" panose="020F0502020204030204" pitchFamily="34" charset="0"/>
                <a:cs typeface="Calibri" panose="020F0502020204030204" pitchFamily="34" charset="0"/>
              </a:rPr>
              <a:t>integration</a:t>
            </a:r>
          </a:p>
          <a:p>
            <a:pPr marL="914400" lvl="2" indent="-342900">
              <a:spcAft>
                <a:spcPts val="600"/>
              </a:spcAft>
            </a:pPr>
            <a:r>
              <a:rPr lang="en-US" sz="1800" dirty="0" smtClean="0">
                <a:latin typeface="Calibri" panose="020F0502020204030204" pitchFamily="34" charset="0"/>
                <a:cs typeface="Calibri" panose="020F0502020204030204" pitchFamily="34" charset="0"/>
              </a:rPr>
              <a:t>Recommending </a:t>
            </a:r>
            <a:r>
              <a:rPr lang="en-US" sz="1800" dirty="0">
                <a:latin typeface="Calibri" panose="020F0502020204030204" pitchFamily="34" charset="0"/>
                <a:cs typeface="Calibri" panose="020F0502020204030204" pitchFamily="34" charset="0"/>
              </a:rPr>
              <a:t>prioritized changes/additions to policies and capabilities to achieve </a:t>
            </a:r>
            <a:r>
              <a:rPr lang="en-US" sz="1800" dirty="0" smtClean="0">
                <a:latin typeface="Calibri" panose="020F0502020204030204" pitchFamily="34" charset="0"/>
                <a:cs typeface="Calibri" panose="020F0502020204030204" pitchFamily="34" charset="0"/>
              </a:rPr>
              <a:t>integration</a:t>
            </a:r>
          </a:p>
          <a:p>
            <a:pPr marL="914400" lvl="2" indent="-342900">
              <a:spcAft>
                <a:spcPts val="600"/>
              </a:spcAft>
            </a:pPr>
            <a:r>
              <a:rPr lang="en-US" sz="1800" dirty="0">
                <a:latin typeface="Calibri" panose="020F0502020204030204" pitchFamily="34" charset="0"/>
                <a:cs typeface="Calibri" panose="020F0502020204030204" pitchFamily="34" charset="0"/>
              </a:rPr>
              <a:t>Recommending scenarios encompassing most desired operations</a:t>
            </a:r>
          </a:p>
          <a:p>
            <a:pPr lvl="2" indent="-342900">
              <a:spcAft>
                <a:spcPts val="600"/>
              </a:spcAft>
            </a:pPr>
            <a:endParaRPr lang="en-US" sz="1600" dirty="0">
              <a:latin typeface="Calibri" panose="020F0502020204030204" pitchFamily="34" charset="0"/>
              <a:cs typeface="Calibri" panose="020F0502020204030204" pitchFamily="34" charset="0"/>
            </a:endParaRPr>
          </a:p>
          <a:p>
            <a:pPr lvl="1">
              <a:spcAft>
                <a:spcPts val="600"/>
              </a:spcAft>
            </a:pPr>
            <a:endParaRPr lang="en-US" sz="1800" kern="0" dirty="0" smtClean="0"/>
          </a:p>
          <a:p>
            <a:pPr lvl="1">
              <a:spcAft>
                <a:spcPts val="600"/>
              </a:spcAft>
            </a:pPr>
            <a:endParaRPr lang="en-US" sz="1800" kern="0" dirty="0" smtClean="0"/>
          </a:p>
        </p:txBody>
      </p:sp>
    </p:spTree>
    <p:extLst>
      <p:ext uri="{BB962C8B-B14F-4D97-AF65-F5344CB8AC3E}">
        <p14:creationId xmlns:p14="http://schemas.microsoft.com/office/powerpoint/2010/main" val="203857877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28625" y="685800"/>
            <a:ext cx="8472488" cy="609600"/>
          </a:xfrm>
        </p:spPr>
        <p:txBody>
          <a:bodyPr>
            <a:noAutofit/>
          </a:bodyPr>
          <a:lstStyle/>
          <a:p>
            <a:pPr algn="ctr" eaLnBrk="1" hangingPunct="1"/>
            <a:r>
              <a:rPr lang="en-US" altLang="en-US" dirty="0" smtClean="0">
                <a:solidFill>
                  <a:srgbClr val="002060"/>
                </a:solidFill>
              </a:rPr>
              <a:t>The Goal</a:t>
            </a:r>
          </a:p>
        </p:txBody>
      </p:sp>
      <p:sp>
        <p:nvSpPr>
          <p:cNvPr id="28675" name="Rectangle 3"/>
          <p:cNvSpPr>
            <a:spLocks noChangeArrowheads="1"/>
          </p:cNvSpPr>
          <p:nvPr/>
        </p:nvSpPr>
        <p:spPr bwMode="auto">
          <a:xfrm>
            <a:off x="304800" y="1778556"/>
            <a:ext cx="8266113" cy="195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FontTx/>
              <a:buNone/>
            </a:pPr>
            <a:r>
              <a:rPr lang="en-US" altLang="en-US" sz="2400" b="0" dirty="0">
                <a:latin typeface="Calibri" panose="020F0502020204030204" pitchFamily="34" charset="0"/>
                <a:cs typeface="Calibri" panose="020F0502020204030204" pitchFamily="34" charset="0"/>
              </a:rPr>
              <a:t>The FAA will provide a clear path to UAS operations in the </a:t>
            </a:r>
            <a:r>
              <a:rPr lang="en-US" altLang="en-US" sz="2400" b="0" dirty="0" smtClean="0">
                <a:latin typeface="Calibri" panose="020F0502020204030204" pitchFamily="34" charset="0"/>
                <a:cs typeface="Calibri" panose="020F0502020204030204" pitchFamily="34" charset="0"/>
              </a:rPr>
              <a:t>National Airspace System </a:t>
            </a:r>
            <a:r>
              <a:rPr lang="en-US" altLang="en-US" sz="2400" b="0" dirty="0">
                <a:latin typeface="Calibri" panose="020F0502020204030204" pitchFamily="34" charset="0"/>
                <a:cs typeface="Calibri" panose="020F0502020204030204" pitchFamily="34" charset="0"/>
              </a:rPr>
              <a:t>that will be available to every UAS operator and every FAA employee. </a:t>
            </a:r>
            <a:r>
              <a:rPr lang="en-US" altLang="en-US" sz="2400" b="0" dirty="0" smtClean="0">
                <a:latin typeface="Calibri" panose="020F0502020204030204" pitchFamily="34" charset="0"/>
                <a:cs typeface="Calibri" panose="020F0502020204030204" pitchFamily="34" charset="0"/>
              </a:rPr>
              <a:t> UAS </a:t>
            </a:r>
            <a:r>
              <a:rPr lang="en-US" altLang="en-US" sz="2400" b="0" dirty="0">
                <a:latin typeface="Calibri" panose="020F0502020204030204" pitchFamily="34" charset="0"/>
                <a:cs typeface="Calibri" panose="020F0502020204030204" pitchFamily="34" charset="0"/>
              </a:rPr>
              <a:t>integration </a:t>
            </a:r>
            <a:r>
              <a:rPr lang="en-US" altLang="en-US" sz="2400" b="0" dirty="0" smtClean="0">
                <a:latin typeface="Calibri" panose="020F0502020204030204" pitchFamily="34" charset="0"/>
                <a:cs typeface="Calibri" panose="020F0502020204030204" pitchFamily="34" charset="0"/>
              </a:rPr>
              <a:t>will be accomplished by implementing a full </a:t>
            </a:r>
            <a:r>
              <a:rPr lang="en-US" altLang="en-US" sz="2400" b="0" dirty="0">
                <a:latin typeface="Calibri" panose="020F0502020204030204" pitchFamily="34" charset="0"/>
                <a:cs typeface="Calibri" panose="020F0502020204030204" pitchFamily="34" charset="0"/>
              </a:rPr>
              <a:t>risk-based regulatory </a:t>
            </a:r>
            <a:r>
              <a:rPr lang="en-US" altLang="en-US" sz="2400" b="0" dirty="0" smtClean="0">
                <a:latin typeface="Calibri" panose="020F0502020204030204" pitchFamily="34" charset="0"/>
                <a:cs typeface="Calibri" panose="020F0502020204030204" pitchFamily="34" charset="0"/>
              </a:rPr>
              <a:t>framework.</a:t>
            </a:r>
            <a:endParaRPr lang="en-US" altLang="en-US" sz="2400" dirty="0">
              <a:latin typeface="Calibri" panose="020F0502020204030204" pitchFamily="34" charset="0"/>
              <a:cs typeface="Calibri" panose="020F0502020204030204" pitchFamily="34" charset="0"/>
            </a:endParaRPr>
          </a:p>
        </p:txBody>
      </p:sp>
      <p:sp>
        <p:nvSpPr>
          <p:cNvPr id="28676" name="AutoShape 11" descr="data:image/jpeg;base64,/9j/4AAQSkZJRgABAQAAAQABAAD/2wBDAAkGBwgHBgkIBwgKCgkLDRYPDQwMDRsUFRAWIB0iIiAdHx8kKDQsJCYxJx8fLT0tMTU3Ojo6Iys/RD84QzQ5Ojf/2wBDAQoKCg0MDRoPDxo3JR8lNzc3Nzc3Nzc3Nzc3Nzc3Nzc3Nzc3Nzc3Nzc3Nzc3Nzc3Nzc3Nzc3Nzc3Nzc3Nzc3Nzf/wAARCAC0APADASIAAhEBAxEB/8QAGwAAAgMBAQEAAAAAAAAAAAAAAwQBAgUABgf/xAA8EAACAgEDAgQDBgUDAwQDAAABAgMRAAQSITFBBRMiUQZhcRQyQoGRoSNSscHRBxXhJDPxNVNi8HKC0v/EABgBAAMBAQAAAAAAAAAAAAAAAAABAgME/8QAJBEAAgICAwACAgMBAAAAAAAAAAECESExAxJBIlETMgRCYXH/2gAMAwEAAhEDEQA/APAEiqX6ZD0FA65aIcHjkZ20uQPf2xmZEZvgcADBkMzgDGBEATtPBzki283z3OFoCoAUADvxkqvPyrnJWtnP1GWRaNkVQrJsCoTctV/xnEkzUL5HGXJuqNDoM6qJb2FfQYWOiH9KFiDXTOijZwpIpRzz3y0jLaqR+IY2zghhtFjrYyboKEtxF0OAOuLM5Vztvp3xqP8AiOyDvzd/3wsixbXJQ7kWrHfKUkg2JJNI4Ybuw6nJuYMT6ul8d8LEIbpUDHoDfTLeZ6mCijXbHYUwa6hvMtGPSjWNLMAl3XvfvioYIC3Fn5ZEco3ENyO19sTjY06HngZts4I3gfdHJOEGpVkA9V/XviC6naSt0D7HpjMUkgUKFpT1JFZm40smsXegocAC4z9B2OXQSMu8uF3dAeuAjVpPUpO0fhXq2EbzWPpiax7ZDHGLq2Q7yI4RXDVzuIPGFURtuLeq+OP3xGYy+eUX7/1q8YtkCjmq9spomrYYlZD6X4HHTFp4qb0t1/fJj80qdlBb5PS8tpZPMmO4HagN1741gTS0T5LxIo2jcR174FARIfOACqPa7w2r1IZSUBBPUjKQyxvEyycMK5HQ/XEu1WxyS8J3BxuulHA+eTJENiuv3v6YORgSK217AcZX1Hq+0DKozZKseWPNcZRmodAe+dJQjoGsG3AChOvvlJCb8OKlGCheK5yyULABoHp742sO077DDkAVfOUCM0vqWgeeOwxdrHQDqWroMv5YKkBuQKAGNx6dOpNbuel4RNPADa7nYcGh1yeyKUGZkEJ22/Fnp8sKybUrqGOaC6WiFdXUUTZHT6ZZ9GnkB/XY7kjg/TE+RB0Mp16rXCnKMdwIHJq/+M2IUMcBaRKG4lbHXjrif+2mZ6j9Fclj0/TGpr0OoHSTBQWkQF2+6SLrKanaEUgkE9uvGNabROHcvHuSP0k9vyvvkiI6k2sCMykcHixg5K7HWKE7V2DFzSihXF/5xrSOiylVlon36nKa10lSmFEcCu3yysEMmmUuY0O48E9Vx4ayQlTF/EFEcocLQPYdMppohqJGFkIOpGMLJv1QWZOL5WuCMbdYY5AyIsZY2wvqLyu1KhrLBNDEsZQetetnvi32ISOWVwi3wOvGO6qRJXVFrk9hdYaI6aNVUiwo7nknI7tIbjbsRj8PKyEOQy/hI74yyyyyKgL0DyT0yuolbaSSKv8ATBwuCm55RfasTuWRqk6D6gHTigdpP/x4xRNUVvbfqFELg9S5IB8zcK6An05XTTbTShSepPQ4Rg6yPt1lgIzF3SQ2u0V05OHOp4qvld4KTdIau+MGyMgO4EN7AZXVEOTbGDI0h2hhV8+2QrGJiOvPHywFFOSR04GWWid7NY/lGNRQBCQSTKAR2A75UbGDBV2KOtDKnVIp2+WDfXKCb7xjTkjt2woToKIwFvdz1yqJ5su07lWuSDgvtDMwjAs3wa5yrGVCQEbn2GPINpjR2ooAUkdrN4CQNJ6mNEjpWQYdQyBypAvvktEygW133AxKkJm4DG4a2Ct9P75cadZUJQhFUfTAamaKR1EabVHFADkYJ5yUAU0Ce3bMFbWDa0ECNyDQC8eoYQzhYC4HrDcgfLBNrdkaxoikrySRzf1xbUaoulr6XHUVWOm9iuso1U1bTwB1BNnsecXL75PVuNiwpNkYpDqJIohdEML2r7Y0jiN9xez1uun0OJxpj72DmkYWWDDYNvOJrqti8AhvcZtQzaYqBHHTstSt3P6/XMnxDQpBudCGVuQp6j9McJJumhSWLRLTlYxG5O7vWOpMEiIWhuHSucxGjmZltGA4AYDgnH/LkYAv6R3HfLlFUQpNAjUk6hmBVWs8dsbmqUuqtYPWv6YlIrx0WA5PtkmZo2Bo89T2wcb0OwbRhbkohqoX2xVj5u1Gci8bR1lXmhzde+VjWBtS3mDahqqbp75cW/SQMbtG4tiOKJ98NI42gj1LfPOEmj029ggcAilAOZ/SWheP9irpUaUoTbudVLN88y3fY1A2BjM0m1R+IkcdwMD9mnmXft+gPU44L7FJ/QXSqJAzPe0DnLRwgzFI47vkn2GM6JvIh8vywXs2T1GHMjoS5rdVZEpO3RSpoChEe5GHq+fbLDy1FyEkkdL4ykdyTMxq6ystI+1xuYdeOBiE3Wji6kkvtZB0zmlGwbgAOwAwsEImLEVtv2GFTw9Wa5WZlHJrvic4rZNsypKZt4UAcjD6SGQK90Ae56ZuQ6JZY0chEjHQVeWk02nmcxhzxya4yHzrQ+jMzSaRQJHb08UGGFjgU2GLMT7L2x/y9PEQgUlV7kcYJ9TTgKhVbon2yO7lofWgZ0wFB/Ux7DivqcLtjQqiReZ8upynnB3tRSqO464tLqtp/hUTdDiheJdmAqJCY1I5Y89MLpU8xmE9hVNmuv5Y1DBDAZSrF+aVSbr64A6dvW5cgtwB8s2clodUQskKTkKodeSQ4v6YBygnBKkt2F9RkqrREkrZJIb2NYX/AKdURmRZPTyThoErwMSRxO0aRLJIWNlaHI7/AEyWPlpfk17CqIzKbWvBqAY2KLfc9ceOoYkMWtW6m6FnJcWqBtaJUK8haQ+lRyK/a8HIYmYoGPPvzznSS7iIvvL0v3xNmH2lqTgG7vLir2Tfg7Ar2fOZmK8KAe2FE+7cGBFcDnFoZHYMx+6OOcqXtrb9Rxg428hYeWTcym/uj63i009oVCjnjpkl6ZuhuiMBqWICsBVZUYiYNZjpwyg3fUjIihmmcCKNnZh6VUEk/QZGn2NKS/K+3vn0b/S7WV4rPpF2qHi3106dh+Rv8s00xJWeCeHUwSiKeGSJwL2yIVP15wOpRQ9sRuuia4Gfc/jD4fj8f8LaIADVReqB+nP8v0P+M+LPoWBkh1RMUkZKlO9/PB4djqheMIwUsDtXrXfNB3ZjwoUDp9MrpdMsMJNqx73jNItNLZHZVGZTkikrEwNz8dL64WRHlU7TQrpeHEAZd6rS3xu4xrS6QPFbAbT16jM5ciFT0Z/kL6EUkSHnjGG00CuolQlz7nrjhWKAA2LrnjrikhQm1YVXTI7uQV4GjaFH2FLUj7q9so+tYSLEBS3QF0cWDeXGWUjdu471lA5L89VFkgYKAx6fUJsVNx69j1PzyzeVBEX3hpSSCwPFZnSNSliQCenyyQhkTy0INDv2+eH40WnQWWR54GZTtC9L45wKBpkJdqU9wep+WSg2Q7WqlHqAPU4Pz2WMDaFTd6ReXFeIm7YyoRFIa9x/m5wMaJPP/EkKgGwqqBxgmMrzWRSDm8BNJNCyndx1r25xxiyU82zR08qnUTSyMHC0dpHU9MtLq0mS1AoUbUAVmfIxC8rtZhzWR4ekz6j0C0VvUSOBg4LbNFNrAw06GaNST5Yaz/jA6maPlUpQSbOF8QhAT0IVYDdfbM+KKfVHcvO00STlxSaszdp0Lytuc98PBK/Ks1qg6HDPoNQmoDmmBHW8UkatzKavqM1tSwiWMxfxOQWBHTcM9F8KfCq/EwnZPEk08sJAeJoSxKn8QNjvY/8AOeWWao9pY1Xbis9H8Cax9F4jJqoJVV0Tb6kZgQSLB24v1yy4R7ypGn458FeJeCwNLGRqtMo5eFTa/VeoHzGeSdx0U19Tn3vw3xrRa/Teck6IQaZXbbR/Os+V/wCpej0um+IEm0KxCPUQ7yIiNu8Egnji+h/PBUwlGsHk5ZCDzfyvKK24WysRXPfB6g2a5sHkk45pljIVaNn3PGN0lZCyDhhd2KwRs5HsM9D8Ifa/DfHNHrpIzHFHIFkLGvSeD+xv8sjQJHDpXn8kkkfsO+Q+skXTmN4mUheeR+ucr55N1FGy40ts+458+/1G+FvPf/edCtPwNSo6Edn/ALHPRfBXjQ8Y8GQu4Op09RzDv04P5j9wc3mRXQq6hlYUQehGdO0Qz4Vp9Mq+YQSaH4jhTDIrbwQVH0ze+LvCH8H1o8pCdG4Jib+X/wCJ+f8AbMCdGistvPHQDvnLK08jrAQ6gxjaFDMfxe2DM0rDYTXNg4CBy6M7Cr74Qeogbtqjk4uqCsA5XYCRd+4/XBBahLNw3td8Z0xjD0jnkiryJ3oMQOvGWlQiwKre5vyGUYUCw/FlBJcZJABboD1y7XuiVuo7VlDOnXemwvRvi8JAoUSgPQIAJ+gxfazNbAhbr2yjSlWUKinv1usdWqB42Hii3OS6+kcrz1PvgNT65kjJ9O7kD5Zx1HmbvWRXvgyzAjewUJyPc4KLTIv6G5WUShWB4FgE4AS+ZqAqgMa9RyiyAepvVY98lZqXagqzzXfBKikkw+teLywx+/1oHGdDqE+yWKAV/wCXAaQK+pIMYkpubF8YVZNNBI22IVIeQTxeRKqouLSdltW6vpyS3HWiODmXo5jFJ5e4FevTrjniFpGFbaCQRQF5jO5EgPSu+acSTQuR5NebUjYW3EiqNZl7UkkYu5UM3JUXlX1B8vZz8spFvK9Byc0jDqZN2M6fw6eevJ2sC1Alq/PNr4Xhl0niskTycmM15eoEYPTuf6ZiRO8bUGux0982/hyOUeKxNINo2kHdEH/Y5M26dm3FXZM9vpEeSKVT5jNYrfOr/oRmZ8X+HNJ4KswX+Jpm3Hm/SeDz+n6Zpwy6fQhp9RNp0ib0bl04i568kY1H4t4DIpXUa1HjZaZQpIIOTxtUVz05to+NzKXfqb72cc0YZWUswtegrPoLeC/AzuzprNQoJvar8D6WMmLwj4FjILanUPX809f0zVyTVGKVM8kNRJqJI0jhZ2HVNxC/tgtTO3mlI0CF/TtXis+g6fR/AsbBkRWb3edj/fNLTH4RiYNBodFu9yoY/veYrjimU2zyfwJq/wDZ9ch5aOekl29SLPNfLPrOZEHi3h8Y2wLHGPZAAP2x3Ta+DUuEjcFj2vNIqvQJ8R0UfiGkfTy8bh6WrlT2Iz534h4Rr9E3lTMpJJ9Y6N9P/vfPpuYnjvwzpPGZhO+o1WnlC7d8EgFj5ggjJnxxmVGbiqPm8nh7qCHcKB0FVk6r4f1q6OHWxmObTSx+YHQ9Bdc3m34r8Iqo8iHxSdZE43Sx7iw+dEZbxPwvUy+DeHaLSapN2jjKnfYWQ/OucFxpCPCfZJY3dpYnHPB6gfnkId8hu/YZuy+BeNKLjigL9zHMAD+RwLeGx6XTsfE5gNd+COGjs+bHp+X74SpK2EYubqKMHfum28kKRQxyNgoJZLN0OP74GRGhmJaiCPvL0OBWQgiyxDGxzWS1awGYumHlk/CwIPzxFhJ982ATxeMNKZHACA9v+cYaIRx73I+QIwT6ik+wqunPlmq3dSffBRjcSzkdcfkISGgaBo33bKDTpAS79zddsSmRQi23cAOhywiIHmIAqj3PXGZ1DqXm+4BYA64Zl/hoBQBFhflj7hQHc0elpCBXLN17dcWLN5YQEkqLBxmZWYsK3UCNwjU0fb98Tf7vPbr9PbHEJFnLSxM4kLEG346Yi/3jfbGPtIXzEUsIz0PSsDcbty9fOs1gqBu0CjjM0uwGh7+2WDbYwpu1OFELcGH1s3ZQbw0Xh0rqHkR1B7kY3Jek0LRM3317Hgj3xlNTNDL98hgexwzosKxAKaW6vv7nO08cc+qVJfUGNAg85DknkatDQ1+rmRonlMkZINSScDtwMh4pHdfSAo69ORmhF4XGpXyELO3CktwMnUaFoVYvMjMOigH+uYvlheDRRlJWZCzutbup4AA7YwyiBAX5ZuaPbEdXHKkql1ITd1B6YxqWDgFaYAcCuvfLa0Z3Rsx/Z9VseSFBuraqTDn8rztUjadg7KNo6XmPFBA0ILKGkY3v3G8aOuRpIoitxkAAHpfvmUo5wadlQBpCCxQOFJ9JPFfLGzqX0cYYTSGQGwQ5G388HIS2ojQhdgO7kdMDr2XcSBdfvlbaQnjJ6nwb/UfxDRFYfEIDrolNMQQsqj3vo30P659H8F8e8O8agWXQzgsw/wC0/pcfl/i8+CBOfNI6jk++NaWeUlXhZ90YNVxt79c2slP7Pvus0kOrj2TLfswNEfQ547xzwfxvQh5vDWXWQjnYRUg/Lv8AlnlvAPjfx3TanyNRqF1MCcFdQtsB/wDkOc91o/jbw6QhdakmlY9yN6n8xz+2KUo3TLSxZ4TVePeJxJtWOJpbpozxX64nqNdq7RWaNSxorHHVH659O1Ol8B+IgTDqIWmPSWFhu/Md/wA88T498H+J+HFtQg+1wqbMkY5A9yvUfleZtTWmB5rV6d4pg00m/vy1jFJHYsyLHbGug5xzVwSsFaQWbsDvknUrGwSJVDNwT0/XJjJ19jkhbSaV1/izIQy8KG4xt4Hc3JW2uldcodSVA3lSRzu+f1ykk7M3pNg8knDMnbJSREsitKqSKCoF1WEYHUSFgPQp6XxeQ1JGpYKXJvBJqDval9I9x3+uFeodIE8jeeqvuHsOMYml2qwQNd8muvyxEnzNULsAGycPJLuXzBQB6CspxJLaCM6oPJMZNq0R6AVv9MOdKuoBbyVaMDlun5YbQp4gYCiiMx7gS99OPljqAabREysBTH03/avcZlyScZHRCCkjAHw9rtVKw08J2k/eP3R+eZviGhn8N1smk1QAliNMFNjpfXPa+BarR+YV1qMzFr4HHuMxvGvCJ9V4rqtRAirFJISi3VD6ds6YcqqpGE4eoW8CJGnnN7WsBWJ/bpmvNIwKKAHoX9axfwrwd9MN+oWyvKIDwD7nLGSYzMixsLHN9s5ptSk2gSaWSNSsOqiRHUbQQbU9MXuPTqY9OiLtPJNFj8+ckgiZ0YMCEuu2KNZDNtbZupnJofrjS8slmt4PrmEhhcICV9BHb58E4fXSh+QSwbvXfPKwPH5+5zXN0DdZuzzqVhVNpYt6RfHPtkcnFU0zp4p/ChKYh5CGfaSeAOcqNPJMmxHEjI3q9LX/AIzXh8F3o768GugVTRyujii0rMkdj33dc1XJF4RH4ntmbPIulZVZAeCOR3wenqXUB1UghCeBQ+uF8TjGo1EaLYLNtP8AnG49kSIFXdUZA3cnHaS/0hxzQmzAyoxIIshR7D3wn2aORxsBNCzZvnE9bKqyKqDaVFcZGmaTZK7V7ADH1dWSnkNPGzFo0QCvxXxWN6KB49GQKMjG9nviUDJLJGpshuW3Gyax5dwY9m+WEtUP0JFpo4t00/Ex6gHjI1GtPkqoNdaOOxacCInVA7yfwHpxiPiWiiMLfZ5FVl52luuYqUXLJbhKsHeDTS6ZftMMrJIH4dTRAHtj0nxF4rrzLDNrtSU28gNWY+gm9McSxsIlNvffD6ifazCgARzQrNc3RLVIga+9RUhsjnrkuVMrlIkYfe57ZmyyL5oIqmq93GOeYghLUtngsOa9srrSFbey8sQkBef5bADWVKOYx5YqxfJxbVahg7Le5T0+WGTU2sduQCOcKaD/AKXCkRM5O5hVnIO2Shu2jb0HGEmKyIBx7iuuLM/lxUpNc4IfpLIBpml3Hc34R7ZGlUCMBwD357nI07RuoaRlIHQUf3y5kilUqLWh6KP64xKIbQ6jVQo5i8OdCQK8uMmz2/v+uEl+2LN52r0ojRxaBmNKfc/PPRhWr8AruAMhl3CmIb5E8Zzy5E3dG8VSo8+mshjmDMFZb42A2P8AONP4yotYYbHYtjkmhgbrDFftWculiQjbDFx8v84XBkO7AQ+JoyjzaLnjbGDh9SKiZkKodpIBI574ZVK0FCj5Cso0IkvcLsc8ZHxvAGUVLKvmGY7ltvQtcjEpYNPs2rJKRd1Qo5unw/TsbKivY85WTwxQKViB9BminFekuLMFNDFO4IWRRftdfvmzpvCNNEEdtx2+oX3rCxRQ6Z9xPq7mugyNVLdbXFFbsHrkz5W8JnRCFK2Gl1TeqzRq+O2ZOr1I7sxaqsjnJE5c21/K8U1IJegQDjhBJjnJtEM1T9T06XgZNWxR0oemwCO+SscjPWxiO/pONQtHDpqWgXss3f6Zu2kjlk6MtIZZ9R5aqWcjpj0fhmpj0xPlPbjlAOmamheJIRIqHdQFkUT0yuq1spYbeh60bOZvmk3SQ1FVbMrSQiKZqIcqCOnTD7HDhRyzH0kd86LTBY5X2NuZrBB6/LHIdKDHBJIXRrFKBzjlNLI1GkNaaH/pwJ2Zm6kdK+WC1E0UalgnQ8nrxjjniQNwT0WuozJ1bgtzvNCgK4P6/XOWDbkb/wBQc04CAqByL474grieYLJW3gmj1OELMymMLe0muOc4aQfwnSKZufUNpNHO5UjmdmfqCm80eQaArNCBGmCEXJYFj2w83h7FCF0khN+pvLP+MvptE6MJNjhlAHqUigB/5xykqEotMz9epSTptA/bF952i+tek5qSaSXXTNFCrbwOp4FYRPhjXOUaRoo0PTfJzguSKWWHVvQtpGZlNkci+R2HbOmcbLcUi87QepPUZtRfCutO0o8RVVK8S3lJ/hTxJkCosZ45LSj9clTi3sfWRjR72SMoAkXULVkfnkaiEEi3AJIoKOec1H+H9ZoAgn29yAsgJvv0OAeCcOG8iRyTdAc8YnNJ7E7PZt4/4k3XVOff0j/GCm8Z8QkWm1F96KDn9sThKM5DHp++dqwpNg0R0rOVTdnQo2w8XimqjN1A4PaSFSD+2Mf7jYBbRaJyR/7Ff0rPPPqHCuVoLdcjpnQawotUH+eaJTloU0kejTXox/8ATNFfvsb/ADhft0A6+G6M/k//APWYCeJUP+0D/wDtjWg1UOrMjSho44fvVyW9gPneJx5VlkWjW+16QadppvDNKLG2PaWDO3y56DPPPqH1Ew0iMC5IDEccfLLarxJptS4MZUldsND0rXYHA+Fx+VLNNKSx20p+uKWrY4K5Ia1qJ0Brct30s5h6gyaRACL3WQTzxmnrZrQhbIHqH0zF1+r85SDwDycnhizp5qWUDafzpFYMVI6+y50kgBoO5N3akD96yulMDsskkQYA038XaD+2aa6vThlSDRaYN24Lk/rxnS/jpGCytmbEyFv4nnSDsPMr+2MabR61tUjaeDbpwQx3t09+TmvCNfIw2wCEfzbFX/nNGKMRsPPkd77npkS5fKJcEKRpGY2ac8A1RHXEpTBJMzhwgHAXbd/4zY1kIeFTHtoHp2zLCeVJ5vnTNJ1IgUXmMVkptjvhZgj0xkWINIDQJSr+mROs+rplhPYgUOPllodRqdRHt+zSoqjh5W/8YRNWmnhVm++BZF9Mzaadst01QjPptfHEK000hBsFVBP/ABmNOuuiJd9FqI6YoCYj94dR065t+I+LTuo8uREjBB4Fmxmh4f4kk66dtZ4sZCD6xL95efob9+2dHFFJW0ZyrSYXw/weKbw+FklkooCQu0bj36i8T8ZaOLbHEvl0aonnjrnp9Dq/C5Az/bJDGepigYHt1J6Zn+Ow6aQs+nnhaOIXGGDCRuOBz1575pKMWTkR0Jj8xFjVndzSlRfX5jNLxJ5tDpCdQjRhm2KZrHI7LfX6/LPLaDUpF4jCJi3B3Nsvr+Wbs/xBBqNoP8ZV6F23Ffmt/LIaVaKQODWmXShNSx3fgNdB7E++ZsjsjO9kx7qsCwM0YPE9BLLe9BSbUU8nrmNqtesu+OMnqTW3qb/pmChkb1s0NNLY/hyqTV0OuMx0/BI3VZzyr+IPHIJI3A4/EO3zwU3i06yl4aUsKYkc1l/gk9EOR6+VFELtwCBxxeYc2sf7UqxsaKmgR0xpPEPP0SFwASt8NmCms360LILUAgEc9/lkcfG23ZbdJGkmoLSnc1C7FZOq8SEhMIIX+Ug//bxVnKDgjabNVgdMvm+Iq7CgBdDN3xp5G51o55JY428xDSmgww8RMWnTZVkbnYivyw2rjSW0l9Q/pieplCw0a7cZUcmcpNYLNqIgWo0el9Lyh1Jj5U1mbMzOvl2eO3bKQxyyehnQfMnNeq9M7s3vBtMdQxndiF3emgLOas8g3ttqu30xXwbStFEqI33ULE9st4gyktTWvUEDOeXyl/h1RSjEXPRyRaKO474jB4fHO6mV3q7KqOf1y0msYEIkW+zfJ4yDr5J28sqAy8+lib/U5SjJXRlKabyGOg08K7ioCjqb5+WHmlTTIPKVFJohkHP64nPNuBRyvmkAkZWK2j4e2B7noMaTrLI7fRs6fxMNJTMQpFi+mMjUoeTKpH16Z5ldKG3OspLA8gnnDoWUCPjcQfuizifHHwtSZsy6+ONCAeT0wCaxlLvv29OKHODVCY/4hVWA4s8gYN41YnZMQSOu2xipUW7C/wC5z6kBEcLXBrjdi8k7qro0aNfNn+mDjh8tSF5BPVRXOMeWAQaBYiuBeDjEimZOoMmpkahsAHToMNpoZCCg3EV96qH65rro2q5WjN8ihzlZgqBUjZRQsjpj7rSJ6eivh0Gp0qu6yGn4q+PreOtNKIpRIyMW6eo3lAqAKRJZPAG6hlHimkUgBwrN2IP9MiSUnkpX4Iz6bUSkA8LfJ3YVfD6O1d1gfi6Y82jjoPudiOw6nO09ozF0CX0tucvs6wCX2Jpo2i3uyXIwFqDi8en1bux2FQRwN1V882RtcGqNezdPrgTHXJ9+lc4lIGkZq+FSuSGPpuxzzeDk8FkJJ83iq5H/ADmp5vBCsV/LKpLfLO1DttrK7yF1iJxaXVQxBV1CNtFcg/pgI/D54m30jPdiu2ah1EXuw/LIMi3YY8/LBNlUheaNZFJf1UL5wejUJIpUUT3zs7H/AFJ9GDwswvhSKzN1fCj5nOzsIbInsRjmcHbYodDQvN/wezG7OdxUgCwOM7Ox836l/wAf90Ma2R09SMVNdV461Y/fM7XyuTtJ4Azs7MuI6OXYCVEjRHVRubqSThtAAIncCmN852dmr0cchcEnUlibYqLJy8CgaaVh1Jzs7KeiTtNf2lRZo4LUTSQys0bV66rOzsXoI1dMdx9XPF5WKQsxJAtSQPkM7OzJnQRHLul2lFq6vn/OF0cjSHaeO9jqc7OyZaJew5vaWLE12J4xfzLIG0UaBHvnZ2SgGAq76ACgC/TxkSMQXP8ALyBnZ2DAGjt67N2pPIywcvESQAT3GdnY3sa0CL1Iyqqg1W4DnIDNOP4jE03GdnZQjizKwO4nmuctJzGSCQSSLBzs7D0DoY1CAnk+5AxXUMyTxlT78ds7OzRCej//2Q=="/>
          <p:cNvSpPr>
            <a:spLocks noChangeAspect="1" noChangeArrowheads="1"/>
          </p:cNvSpPr>
          <p:nvPr/>
        </p:nvSpPr>
        <p:spPr bwMode="auto">
          <a:xfrm>
            <a:off x="190500" y="-83185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dirty="0"/>
          </a:p>
        </p:txBody>
      </p:sp>
      <p:pic>
        <p:nvPicPr>
          <p:cNvPr id="28677" name="Picture 12"/>
          <p:cNvPicPr>
            <a:picLocks noChangeAspect="1"/>
          </p:cNvPicPr>
          <p:nvPr/>
        </p:nvPicPr>
        <p:blipFill>
          <a:blip r:embed="rId3">
            <a:extLst>
              <a:ext uri="{28A0092B-C50C-407E-A947-70E740481C1C}">
                <a14:useLocalDpi xmlns:a14="http://schemas.microsoft.com/office/drawing/2010/main" val="0"/>
              </a:ext>
            </a:extLst>
          </a:blip>
          <a:srcRect l="16646" t="21971" r="16609" b="17799"/>
          <a:stretch>
            <a:fillRect/>
          </a:stretch>
        </p:blipFill>
        <p:spPr bwMode="auto">
          <a:xfrm>
            <a:off x="457200" y="4662488"/>
            <a:ext cx="2057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37338" y="4662488"/>
            <a:ext cx="20859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4"/>
          <p:cNvPicPr>
            <a:picLocks noChangeAspect="1"/>
          </p:cNvPicPr>
          <p:nvPr/>
        </p:nvPicPr>
        <p:blipFill>
          <a:blip r:embed="rId5">
            <a:extLst>
              <a:ext uri="{28A0092B-C50C-407E-A947-70E740481C1C}">
                <a14:useLocalDpi xmlns:a14="http://schemas.microsoft.com/office/drawing/2010/main" val="0"/>
              </a:ext>
            </a:extLst>
          </a:blip>
          <a:srcRect l="9441" r="14902" b="10025"/>
          <a:stretch>
            <a:fillRect/>
          </a:stretch>
        </p:blipFill>
        <p:spPr bwMode="auto">
          <a:xfrm>
            <a:off x="6637338" y="381000"/>
            <a:ext cx="203993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9838" y="4662488"/>
            <a:ext cx="22875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97425" y="4662488"/>
            <a:ext cx="183991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 y="276225"/>
            <a:ext cx="2373313"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505239" y="4038600"/>
            <a:ext cx="8228013"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…BUT HOW DO WE GET THERE?</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955904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95" y="457200"/>
            <a:ext cx="8329365" cy="457200"/>
          </a:xfrm>
        </p:spPr>
        <p:txBody>
          <a:bodyPr>
            <a:noAutofit/>
          </a:bodyPr>
          <a:lstStyle/>
          <a:p>
            <a:r>
              <a:rPr lang="en-US" dirty="0" smtClean="0"/>
              <a:t>Regulatory Actions – Today and the Future</a:t>
            </a:r>
            <a:endParaRPr lang="en-US" dirty="0"/>
          </a:p>
        </p:txBody>
      </p:sp>
      <p:sp>
        <p:nvSpPr>
          <p:cNvPr id="4" name="Slide Number Placeholder 3"/>
          <p:cNvSpPr>
            <a:spLocks noGrp="1"/>
          </p:cNvSpPr>
          <p:nvPr>
            <p:ph type="sldNum" sz="quarter" idx="4294967295"/>
          </p:nvPr>
        </p:nvSpPr>
        <p:spPr>
          <a:xfrm>
            <a:off x="7405166" y="5543550"/>
            <a:ext cx="1077276" cy="342900"/>
          </a:xfrm>
          <a:prstGeom prst="rect">
            <a:avLst/>
          </a:prstGeom>
        </p:spPr>
        <p:txBody>
          <a:bodyPr/>
          <a:lstStyle/>
          <a:p>
            <a:fld id="{74438B1A-AF1B-4C8B-993E-1BADE62A2451}" type="slidenum">
              <a:rPr lang="en-US" smtClean="0"/>
              <a:pPr/>
              <a:t>30</a:t>
            </a:fld>
            <a:endParaRPr lang="en-US" dirty="0"/>
          </a:p>
        </p:txBody>
      </p:sp>
      <p:sp>
        <p:nvSpPr>
          <p:cNvPr id="10" name="Content Placeholder 4"/>
          <p:cNvSpPr txBox="1">
            <a:spLocks/>
          </p:cNvSpPr>
          <p:nvPr/>
        </p:nvSpPr>
        <p:spPr bwMode="auto">
          <a:xfrm>
            <a:off x="210947" y="1219200"/>
            <a:ext cx="535923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spcAft>
                <a:spcPts val="1200"/>
              </a:spcAft>
            </a:pPr>
            <a:r>
              <a:rPr lang="en-US" sz="2600" dirty="0" smtClean="0"/>
              <a:t>Hobbyist/Recreational </a:t>
            </a:r>
            <a:r>
              <a:rPr lang="en-US" sz="2600" dirty="0"/>
              <a:t>Operations</a:t>
            </a:r>
          </a:p>
          <a:p>
            <a:r>
              <a:rPr lang="en-US" sz="2600" dirty="0" smtClean="0"/>
              <a:t>Small UAS Rule </a:t>
            </a:r>
            <a:r>
              <a:rPr lang="en-US" sz="2600" dirty="0"/>
              <a:t>(Part 107)</a:t>
            </a:r>
          </a:p>
          <a:p>
            <a:pPr marL="625475" lvl="1" indent="-225425">
              <a:spcAft>
                <a:spcPts val="1200"/>
              </a:spcAft>
              <a:buFontTx/>
              <a:buChar char="-"/>
            </a:pPr>
            <a:r>
              <a:rPr lang="en-US" sz="2200" dirty="0"/>
              <a:t>In line of sight of operator; </a:t>
            </a:r>
            <a:r>
              <a:rPr lang="en-US" sz="2200" dirty="0" smtClean="0"/>
              <a:t>Under </a:t>
            </a:r>
            <a:r>
              <a:rPr lang="en-US" sz="2200" dirty="0"/>
              <a:t>55 lbs.; Only during daylight hours at or below 400 </a:t>
            </a:r>
            <a:r>
              <a:rPr lang="en-US" sz="2200" dirty="0" smtClean="0"/>
              <a:t>feet; Not over people;  Remote Pilot Certificate</a:t>
            </a:r>
          </a:p>
          <a:p>
            <a:r>
              <a:rPr lang="en-US" sz="2600" b="0" dirty="0" smtClean="0"/>
              <a:t>Operations </a:t>
            </a:r>
            <a:r>
              <a:rPr lang="en-US" sz="2600" b="0" dirty="0"/>
              <a:t>Over People (107 Expansion)</a:t>
            </a:r>
          </a:p>
          <a:p>
            <a:pPr lvl="1">
              <a:spcAft>
                <a:spcPts val="1200"/>
              </a:spcAft>
              <a:buFontTx/>
              <a:buChar char="-"/>
            </a:pPr>
            <a:r>
              <a:rPr lang="en-US" sz="2200" dirty="0"/>
              <a:t>Working Regulation Now</a:t>
            </a:r>
          </a:p>
          <a:p>
            <a:r>
              <a:rPr lang="en-US" sz="2600" b="0" dirty="0"/>
              <a:t>Beyond Visual Line Of Sight (Permit to Fly)</a:t>
            </a:r>
          </a:p>
          <a:p>
            <a:pPr lvl="1">
              <a:spcAft>
                <a:spcPts val="1200"/>
              </a:spcAft>
              <a:buFontTx/>
              <a:buChar char="-"/>
            </a:pPr>
            <a:r>
              <a:rPr lang="en-US" sz="2200" dirty="0"/>
              <a:t>Enable Low Risk, Small UAS First</a:t>
            </a:r>
          </a:p>
          <a:p>
            <a:r>
              <a:rPr lang="en-US" sz="2600" b="0" dirty="0"/>
              <a:t>Integrated/Controlled UAS Ops (TC/PC)</a:t>
            </a:r>
          </a:p>
          <a:p>
            <a:pPr lvl="1">
              <a:spcAft>
                <a:spcPts val="1200"/>
              </a:spcAft>
              <a:buFontTx/>
              <a:buChar char="-"/>
            </a:pPr>
            <a:r>
              <a:rPr lang="en-US" sz="2200" dirty="0"/>
              <a:t>Changes to ATM and Mature Technology</a:t>
            </a:r>
          </a:p>
          <a:p>
            <a:r>
              <a:rPr lang="en-US" sz="2600" b="0" dirty="0"/>
              <a:t>Future Automation – “Pilotless” Ops</a:t>
            </a:r>
          </a:p>
          <a:p>
            <a:pPr lvl="1">
              <a:buFontTx/>
              <a:buChar char="-"/>
            </a:pPr>
            <a:r>
              <a:rPr lang="en-US" sz="2200" dirty="0"/>
              <a:t>Only as ATM and Automation Allow</a:t>
            </a:r>
          </a:p>
        </p:txBody>
      </p:sp>
      <p:sp>
        <p:nvSpPr>
          <p:cNvPr id="6" name="TextBox 5"/>
          <p:cNvSpPr txBox="1"/>
          <p:nvPr/>
        </p:nvSpPr>
        <p:spPr bwMode="auto">
          <a:xfrm>
            <a:off x="5637763" y="4834541"/>
            <a:ext cx="27762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dirty="0"/>
              <a:t>Future Rulemaking and Waivers</a:t>
            </a:r>
          </a:p>
        </p:txBody>
      </p:sp>
      <p:grpSp>
        <p:nvGrpSpPr>
          <p:cNvPr id="37" name="Group 36"/>
          <p:cNvGrpSpPr/>
          <p:nvPr/>
        </p:nvGrpSpPr>
        <p:grpSpPr>
          <a:xfrm>
            <a:off x="5486943" y="1438015"/>
            <a:ext cx="3276057" cy="3133985"/>
            <a:chOff x="4740238" y="1063482"/>
            <a:chExt cx="4391005" cy="4254878"/>
          </a:xfrm>
        </p:grpSpPr>
        <p:sp>
          <p:nvSpPr>
            <p:cNvPr id="38" name="Circular Arrow 37"/>
            <p:cNvSpPr/>
            <p:nvPr/>
          </p:nvSpPr>
          <p:spPr bwMode="auto">
            <a:xfrm rot="3999042">
              <a:off x="4904079" y="1124075"/>
              <a:ext cx="4252511" cy="4131325"/>
            </a:xfrm>
            <a:prstGeom prst="circularArrow">
              <a:avLst>
                <a:gd name="adj1" fmla="val 4444"/>
                <a:gd name="adj2" fmla="val 322716"/>
                <a:gd name="adj3" fmla="val 20536979"/>
                <a:gd name="adj4" fmla="val 16561477"/>
                <a:gd name="adj5" fmla="val 4464"/>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9" name="Circular Arrow 38"/>
            <p:cNvSpPr/>
            <p:nvPr/>
          </p:nvSpPr>
          <p:spPr bwMode="auto">
            <a:xfrm>
              <a:off x="4803088" y="1089186"/>
              <a:ext cx="4252511" cy="4131325"/>
            </a:xfrm>
            <a:prstGeom prst="circularArrow">
              <a:avLst>
                <a:gd name="adj1" fmla="val 3942"/>
                <a:gd name="adj2" fmla="val 317491"/>
                <a:gd name="adj3" fmla="val 20151645"/>
                <a:gd name="adj4" fmla="val 16193203"/>
                <a:gd name="adj5" fmla="val 3547"/>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0" name="Circular Arrow 39"/>
            <p:cNvSpPr/>
            <p:nvPr/>
          </p:nvSpPr>
          <p:spPr bwMode="auto">
            <a:xfrm rot="8352017">
              <a:off x="4781027" y="1187035"/>
              <a:ext cx="4252511" cy="4131325"/>
            </a:xfrm>
            <a:prstGeom prst="circularArrow">
              <a:avLst>
                <a:gd name="adj1" fmla="val 4444"/>
                <a:gd name="adj2" fmla="val 322716"/>
                <a:gd name="adj3" fmla="val 20536979"/>
                <a:gd name="adj4" fmla="val 16561477"/>
                <a:gd name="adj5" fmla="val 4464"/>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41" name="Picture 3" descr="C:\Users\ACE114WR\AppData\Local\Microsoft\Windows\Temporary Internet Files\Content.IE5\S0TFW8QE\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4014" y="1220091"/>
              <a:ext cx="494489" cy="4944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ACE114WR\AppData\Local\Microsoft\Windows\Temporary Internet Files\Content.IE5\S0TFW8QE\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754" y="4270499"/>
              <a:ext cx="494489" cy="494489"/>
            </a:xfrm>
            <a:prstGeom prst="rect">
              <a:avLst/>
            </a:prstGeom>
            <a:noFill/>
            <a:extLst>
              <a:ext uri="{909E8E84-426E-40DD-AFC4-6F175D3DCCD1}">
                <a14:hiddenFill xmlns:a14="http://schemas.microsoft.com/office/drawing/2010/main">
                  <a:solidFill>
                    <a:srgbClr val="FFFFFF"/>
                  </a:solidFill>
                </a14:hiddenFill>
              </a:ext>
            </a:extLst>
          </p:spPr>
        </p:pic>
        <p:sp>
          <p:nvSpPr>
            <p:cNvPr id="43" name="Pie 2"/>
            <p:cNvSpPr/>
            <p:nvPr/>
          </p:nvSpPr>
          <p:spPr bwMode="auto">
            <a:xfrm rot="16200000">
              <a:off x="6925937" y="1405805"/>
              <a:ext cx="1657990" cy="1652523"/>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01908"/>
                <a:gd name="connsiteX1" fmla="*/ 303150 w 977743"/>
                <a:gd name="connsiteY1" fmla="*/ 1401908 h 1401908"/>
                <a:gd name="connsiteX2" fmla="*/ 0 w 977743"/>
                <a:gd name="connsiteY2" fmla="*/ 0 h 1401908"/>
                <a:gd name="connsiteX3" fmla="*/ 977743 w 977743"/>
                <a:gd name="connsiteY3" fmla="*/ 2361 h 1401908"/>
                <a:gd name="connsiteX0" fmla="*/ 977743 w 977743"/>
                <a:gd name="connsiteY0" fmla="*/ 2361 h 1377096"/>
                <a:gd name="connsiteX1" fmla="*/ 298293 w 977743"/>
                <a:gd name="connsiteY1" fmla="*/ 1377096 h 1377096"/>
                <a:gd name="connsiteX2" fmla="*/ 0 w 977743"/>
                <a:gd name="connsiteY2" fmla="*/ 0 h 1377096"/>
                <a:gd name="connsiteX3" fmla="*/ 977743 w 977743"/>
                <a:gd name="connsiteY3" fmla="*/ 2361 h 1377096"/>
              </a:gdLst>
              <a:ahLst/>
              <a:cxnLst>
                <a:cxn ang="0">
                  <a:pos x="connsiteX0" y="connsiteY0"/>
                </a:cxn>
                <a:cxn ang="0">
                  <a:pos x="connsiteX1" y="connsiteY1"/>
                </a:cxn>
                <a:cxn ang="0">
                  <a:pos x="connsiteX2" y="connsiteY2"/>
                </a:cxn>
                <a:cxn ang="0">
                  <a:pos x="connsiteX3" y="connsiteY3"/>
                </a:cxn>
              </a:cxnLst>
              <a:rect l="l" t="t" r="r" b="b"/>
              <a:pathLst>
                <a:path w="977743" h="1377096">
                  <a:moveTo>
                    <a:pt x="977743" y="2361"/>
                  </a:moveTo>
                  <a:cubicBezTo>
                    <a:pt x="973292" y="614893"/>
                    <a:pt x="747605" y="1076397"/>
                    <a:pt x="298293" y="1377096"/>
                  </a:cubicBezTo>
                  <a:cubicBezTo>
                    <a:pt x="155064" y="708533"/>
                    <a:pt x="154469" y="710747"/>
                    <a:pt x="0" y="0"/>
                  </a:cubicBezTo>
                  <a:lnTo>
                    <a:pt x="977743" y="2361"/>
                  </a:lnTo>
                  <a:close/>
                </a:path>
              </a:pathLst>
            </a:custGeom>
            <a:solidFill>
              <a:srgbClr val="CCECFF"/>
            </a:solidFill>
            <a:ln>
              <a:noFill/>
            </a:ln>
            <a:effectLst/>
            <a:extLst/>
          </p:spPr>
          <p:txBody>
            <a:bodyPr vert="vert" wrap="square" lIns="91440" tIns="45720" rIns="91440" bIns="45720" numCol="1" rtlCol="0" anchor="ctr" anchorCtr="0" compatLnSpc="1">
              <a:prstTxWarp prst="textNoShape">
                <a:avLst/>
              </a:prstTxWarp>
              <a:noAutofit/>
            </a:bodyPr>
            <a:lstStyle/>
            <a:p>
              <a:pPr>
                <a:buNone/>
              </a:pPr>
              <a:r>
                <a:rPr lang="en-US" dirty="0" smtClean="0">
                  <a:solidFill>
                    <a:prstClr val="black"/>
                  </a:solidFill>
                  <a:latin typeface="Arial" pitchFamily="34" charset="0"/>
                </a:rPr>
                <a:t> </a:t>
              </a:r>
            </a:p>
          </p:txBody>
        </p:sp>
        <p:sp>
          <p:nvSpPr>
            <p:cNvPr id="44" name="Pie 2"/>
            <p:cNvSpPr/>
            <p:nvPr/>
          </p:nvSpPr>
          <p:spPr bwMode="auto">
            <a:xfrm rot="20539327">
              <a:off x="7169224" y="2888058"/>
              <a:ext cx="1726579" cy="1626068"/>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84328 w 984328"/>
                <a:gd name="connsiteY0" fmla="*/ 0 h 1420581"/>
                <a:gd name="connsiteX1" fmla="*/ 308007 w 984328"/>
                <a:gd name="connsiteY1" fmla="*/ 1420581 h 1420581"/>
                <a:gd name="connsiteX2" fmla="*/ 0 w 984328"/>
                <a:gd name="connsiteY2" fmla="*/ 4495 h 1420581"/>
                <a:gd name="connsiteX3" fmla="*/ 984328 w 984328"/>
                <a:gd name="connsiteY3" fmla="*/ 0 h 1420581"/>
                <a:gd name="connsiteX0" fmla="*/ 984328 w 984328"/>
                <a:gd name="connsiteY0" fmla="*/ 0 h 1422734"/>
                <a:gd name="connsiteX1" fmla="*/ 312628 w 984328"/>
                <a:gd name="connsiteY1" fmla="*/ 1422734 h 1422734"/>
                <a:gd name="connsiteX2" fmla="*/ 0 w 984328"/>
                <a:gd name="connsiteY2" fmla="*/ 4495 h 1422734"/>
                <a:gd name="connsiteX3" fmla="*/ 984328 w 984328"/>
                <a:gd name="connsiteY3" fmla="*/ 0 h 1422734"/>
                <a:gd name="connsiteX0" fmla="*/ 984328 w 984328"/>
                <a:gd name="connsiteY0" fmla="*/ 0 h 1400308"/>
                <a:gd name="connsiteX1" fmla="*/ 312426 w 984328"/>
                <a:gd name="connsiteY1" fmla="*/ 1400308 h 1400308"/>
                <a:gd name="connsiteX2" fmla="*/ 0 w 984328"/>
                <a:gd name="connsiteY2" fmla="*/ 4495 h 1400308"/>
                <a:gd name="connsiteX3" fmla="*/ 984328 w 984328"/>
                <a:gd name="connsiteY3" fmla="*/ 0 h 1400308"/>
              </a:gdLst>
              <a:ahLst/>
              <a:cxnLst>
                <a:cxn ang="0">
                  <a:pos x="connsiteX0" y="connsiteY0"/>
                </a:cxn>
                <a:cxn ang="0">
                  <a:pos x="connsiteX1" y="connsiteY1"/>
                </a:cxn>
                <a:cxn ang="0">
                  <a:pos x="connsiteX2" y="connsiteY2"/>
                </a:cxn>
                <a:cxn ang="0">
                  <a:pos x="connsiteX3" y="connsiteY3"/>
                </a:cxn>
              </a:cxnLst>
              <a:rect l="l" t="t" r="r" b="b"/>
              <a:pathLst>
                <a:path w="984328" h="1400308">
                  <a:moveTo>
                    <a:pt x="984328" y="0"/>
                  </a:moveTo>
                  <a:cubicBezTo>
                    <a:pt x="979877" y="612532"/>
                    <a:pt x="761738" y="1099609"/>
                    <a:pt x="312426" y="1400308"/>
                  </a:cubicBezTo>
                  <a:cubicBezTo>
                    <a:pt x="169197" y="731745"/>
                    <a:pt x="154469" y="715242"/>
                    <a:pt x="0" y="4495"/>
                  </a:cubicBezTo>
                  <a:lnTo>
                    <a:pt x="984328" y="0"/>
                  </a:lnTo>
                  <a:close/>
                </a:path>
              </a:pathLst>
            </a:custGeom>
            <a:solidFill>
              <a:srgbClr val="1F497D">
                <a:lumMod val="20000"/>
                <a:lumOff val="80000"/>
              </a:srgbClr>
            </a:solidFill>
            <a:ln>
              <a:noFill/>
            </a:ln>
            <a:effectLst/>
            <a:extLst/>
          </p:spPr>
          <p:txBody>
            <a:bodyPr vert="horz" wrap="square" lIns="91440" tIns="45720" rIns="91440" bIns="45720" numCol="1" rtlCol="0"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itchFamily="34" charset="0"/>
              </a:endParaRPr>
            </a:p>
          </p:txBody>
        </p:sp>
        <p:sp>
          <p:nvSpPr>
            <p:cNvPr id="45" name="Pie 2"/>
            <p:cNvSpPr/>
            <p:nvPr/>
          </p:nvSpPr>
          <p:spPr bwMode="auto">
            <a:xfrm rot="3245384">
              <a:off x="5864777" y="3570559"/>
              <a:ext cx="1671544" cy="1688686"/>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84328 w 984328"/>
                <a:gd name="connsiteY0" fmla="*/ 0 h 1420581"/>
                <a:gd name="connsiteX1" fmla="*/ 308007 w 984328"/>
                <a:gd name="connsiteY1" fmla="*/ 1420581 h 1420581"/>
                <a:gd name="connsiteX2" fmla="*/ 0 w 984328"/>
                <a:gd name="connsiteY2" fmla="*/ 4495 h 1420581"/>
                <a:gd name="connsiteX3" fmla="*/ 984328 w 984328"/>
                <a:gd name="connsiteY3" fmla="*/ 0 h 1420581"/>
                <a:gd name="connsiteX0" fmla="*/ 984328 w 984328"/>
                <a:gd name="connsiteY0" fmla="*/ 0 h 1422734"/>
                <a:gd name="connsiteX1" fmla="*/ 312628 w 984328"/>
                <a:gd name="connsiteY1" fmla="*/ 1422734 h 1422734"/>
                <a:gd name="connsiteX2" fmla="*/ 0 w 984328"/>
                <a:gd name="connsiteY2" fmla="*/ 4495 h 1422734"/>
                <a:gd name="connsiteX3" fmla="*/ 984328 w 984328"/>
                <a:gd name="connsiteY3" fmla="*/ 0 h 1422734"/>
                <a:gd name="connsiteX0" fmla="*/ 984328 w 984328"/>
                <a:gd name="connsiteY0" fmla="*/ 0 h 1407878"/>
                <a:gd name="connsiteX1" fmla="*/ 311002 w 984328"/>
                <a:gd name="connsiteY1" fmla="*/ 1407878 h 1407878"/>
                <a:gd name="connsiteX2" fmla="*/ 0 w 984328"/>
                <a:gd name="connsiteY2" fmla="*/ 4495 h 1407878"/>
                <a:gd name="connsiteX3" fmla="*/ 984328 w 984328"/>
                <a:gd name="connsiteY3" fmla="*/ 0 h 1407878"/>
              </a:gdLst>
              <a:ahLst/>
              <a:cxnLst>
                <a:cxn ang="0">
                  <a:pos x="connsiteX0" y="connsiteY0"/>
                </a:cxn>
                <a:cxn ang="0">
                  <a:pos x="connsiteX1" y="connsiteY1"/>
                </a:cxn>
                <a:cxn ang="0">
                  <a:pos x="connsiteX2" y="connsiteY2"/>
                </a:cxn>
                <a:cxn ang="0">
                  <a:pos x="connsiteX3" y="connsiteY3"/>
                </a:cxn>
              </a:cxnLst>
              <a:rect l="l" t="t" r="r" b="b"/>
              <a:pathLst>
                <a:path w="984328" h="1407878">
                  <a:moveTo>
                    <a:pt x="984328" y="0"/>
                  </a:moveTo>
                  <a:cubicBezTo>
                    <a:pt x="979877" y="612532"/>
                    <a:pt x="760314" y="1107179"/>
                    <a:pt x="311002" y="1407878"/>
                  </a:cubicBezTo>
                  <a:cubicBezTo>
                    <a:pt x="167773" y="739315"/>
                    <a:pt x="154469" y="715242"/>
                    <a:pt x="0" y="4495"/>
                  </a:cubicBezTo>
                  <a:lnTo>
                    <a:pt x="984328" y="0"/>
                  </a:lnTo>
                  <a:close/>
                </a:path>
              </a:pathLst>
            </a:custGeom>
            <a:solidFill>
              <a:srgbClr val="1F497D">
                <a:lumMod val="40000"/>
                <a:lumOff val="6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itchFamily="34" charset="0"/>
              </a:endParaRPr>
            </a:p>
          </p:txBody>
        </p:sp>
        <p:sp>
          <p:nvSpPr>
            <p:cNvPr id="46" name="Pie 2"/>
            <p:cNvSpPr/>
            <p:nvPr/>
          </p:nvSpPr>
          <p:spPr bwMode="auto">
            <a:xfrm rot="7562064">
              <a:off x="4733327" y="2559609"/>
              <a:ext cx="1671544" cy="1657722"/>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84328 w 984328"/>
                <a:gd name="connsiteY0" fmla="*/ 0 h 1420581"/>
                <a:gd name="connsiteX1" fmla="*/ 308007 w 984328"/>
                <a:gd name="connsiteY1" fmla="*/ 1420581 h 1420581"/>
                <a:gd name="connsiteX2" fmla="*/ 0 w 984328"/>
                <a:gd name="connsiteY2" fmla="*/ 4495 h 1420581"/>
                <a:gd name="connsiteX3" fmla="*/ 984328 w 984328"/>
                <a:gd name="connsiteY3" fmla="*/ 0 h 1420581"/>
                <a:gd name="connsiteX0" fmla="*/ 984328 w 984328"/>
                <a:gd name="connsiteY0" fmla="*/ 0 h 1422734"/>
                <a:gd name="connsiteX1" fmla="*/ 312628 w 984328"/>
                <a:gd name="connsiteY1" fmla="*/ 1422734 h 1422734"/>
                <a:gd name="connsiteX2" fmla="*/ 0 w 984328"/>
                <a:gd name="connsiteY2" fmla="*/ 4495 h 1422734"/>
                <a:gd name="connsiteX3" fmla="*/ 984328 w 984328"/>
                <a:gd name="connsiteY3" fmla="*/ 0 h 1422734"/>
                <a:gd name="connsiteX0" fmla="*/ 984328 w 984328"/>
                <a:gd name="connsiteY0" fmla="*/ 0 h 1382063"/>
                <a:gd name="connsiteX1" fmla="*/ 301392 w 984328"/>
                <a:gd name="connsiteY1" fmla="*/ 1382063 h 1382063"/>
                <a:gd name="connsiteX2" fmla="*/ 0 w 984328"/>
                <a:gd name="connsiteY2" fmla="*/ 4495 h 1382063"/>
                <a:gd name="connsiteX3" fmla="*/ 984328 w 984328"/>
                <a:gd name="connsiteY3" fmla="*/ 0 h 1382063"/>
              </a:gdLst>
              <a:ahLst/>
              <a:cxnLst>
                <a:cxn ang="0">
                  <a:pos x="connsiteX0" y="connsiteY0"/>
                </a:cxn>
                <a:cxn ang="0">
                  <a:pos x="connsiteX1" y="connsiteY1"/>
                </a:cxn>
                <a:cxn ang="0">
                  <a:pos x="connsiteX2" y="connsiteY2"/>
                </a:cxn>
                <a:cxn ang="0">
                  <a:pos x="connsiteX3" y="connsiteY3"/>
                </a:cxn>
              </a:cxnLst>
              <a:rect l="l" t="t" r="r" b="b"/>
              <a:pathLst>
                <a:path w="984328" h="1382063">
                  <a:moveTo>
                    <a:pt x="984328" y="0"/>
                  </a:moveTo>
                  <a:cubicBezTo>
                    <a:pt x="979877" y="612532"/>
                    <a:pt x="750704" y="1081364"/>
                    <a:pt x="301392" y="1382063"/>
                  </a:cubicBezTo>
                  <a:cubicBezTo>
                    <a:pt x="158163" y="713500"/>
                    <a:pt x="154469" y="715242"/>
                    <a:pt x="0" y="4495"/>
                  </a:cubicBezTo>
                  <a:lnTo>
                    <a:pt x="984328" y="0"/>
                  </a:lnTo>
                  <a:close/>
                </a:path>
              </a:pathLst>
            </a:custGeom>
            <a:solidFill>
              <a:srgbClr val="1F497D">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itchFamily="34" charset="0"/>
              </a:endParaRPr>
            </a:p>
          </p:txBody>
        </p:sp>
        <p:sp>
          <p:nvSpPr>
            <p:cNvPr id="47" name="Pie 2"/>
            <p:cNvSpPr/>
            <p:nvPr/>
          </p:nvSpPr>
          <p:spPr bwMode="auto">
            <a:xfrm rot="11936027">
              <a:off x="5371719" y="1255008"/>
              <a:ext cx="1726579" cy="1621961"/>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84328 w 984328"/>
                <a:gd name="connsiteY0" fmla="*/ 0 h 1420581"/>
                <a:gd name="connsiteX1" fmla="*/ 308007 w 984328"/>
                <a:gd name="connsiteY1" fmla="*/ 1420581 h 1420581"/>
                <a:gd name="connsiteX2" fmla="*/ 0 w 984328"/>
                <a:gd name="connsiteY2" fmla="*/ 4495 h 1420581"/>
                <a:gd name="connsiteX3" fmla="*/ 984328 w 984328"/>
                <a:gd name="connsiteY3" fmla="*/ 0 h 1420581"/>
                <a:gd name="connsiteX0" fmla="*/ 984328 w 984328"/>
                <a:gd name="connsiteY0" fmla="*/ 0 h 1422734"/>
                <a:gd name="connsiteX1" fmla="*/ 312628 w 984328"/>
                <a:gd name="connsiteY1" fmla="*/ 1422734 h 1422734"/>
                <a:gd name="connsiteX2" fmla="*/ 0 w 984328"/>
                <a:gd name="connsiteY2" fmla="*/ 4495 h 1422734"/>
                <a:gd name="connsiteX3" fmla="*/ 984328 w 984328"/>
                <a:gd name="connsiteY3" fmla="*/ 0 h 1422734"/>
                <a:gd name="connsiteX0" fmla="*/ 984328 w 984328"/>
                <a:gd name="connsiteY0" fmla="*/ 0 h 1396772"/>
                <a:gd name="connsiteX1" fmla="*/ 304439 w 984328"/>
                <a:gd name="connsiteY1" fmla="*/ 1396772 h 1396772"/>
                <a:gd name="connsiteX2" fmla="*/ 0 w 984328"/>
                <a:gd name="connsiteY2" fmla="*/ 4495 h 1396772"/>
                <a:gd name="connsiteX3" fmla="*/ 984328 w 984328"/>
                <a:gd name="connsiteY3" fmla="*/ 0 h 1396772"/>
              </a:gdLst>
              <a:ahLst/>
              <a:cxnLst>
                <a:cxn ang="0">
                  <a:pos x="connsiteX0" y="connsiteY0"/>
                </a:cxn>
                <a:cxn ang="0">
                  <a:pos x="connsiteX1" y="connsiteY1"/>
                </a:cxn>
                <a:cxn ang="0">
                  <a:pos x="connsiteX2" y="connsiteY2"/>
                </a:cxn>
                <a:cxn ang="0">
                  <a:pos x="connsiteX3" y="connsiteY3"/>
                </a:cxn>
              </a:cxnLst>
              <a:rect l="l" t="t" r="r" b="b"/>
              <a:pathLst>
                <a:path w="984328" h="1396772">
                  <a:moveTo>
                    <a:pt x="984328" y="0"/>
                  </a:moveTo>
                  <a:cubicBezTo>
                    <a:pt x="979877" y="612532"/>
                    <a:pt x="753751" y="1096073"/>
                    <a:pt x="304439" y="1396772"/>
                  </a:cubicBezTo>
                  <a:cubicBezTo>
                    <a:pt x="161210" y="728209"/>
                    <a:pt x="154469" y="715242"/>
                    <a:pt x="0" y="4495"/>
                  </a:cubicBezTo>
                  <a:lnTo>
                    <a:pt x="984328" y="0"/>
                  </a:lnTo>
                  <a:close/>
                </a:path>
              </a:pathLst>
            </a:custGeom>
            <a:solidFill>
              <a:srgbClr val="1F497D">
                <a:lumMod val="7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itchFamily="34" charset="0"/>
              </a:endParaRPr>
            </a:p>
          </p:txBody>
        </p:sp>
        <p:sp>
          <p:nvSpPr>
            <p:cNvPr id="48" name="TextBox 47"/>
            <p:cNvSpPr txBox="1"/>
            <p:nvPr/>
          </p:nvSpPr>
          <p:spPr bwMode="auto">
            <a:xfrm>
              <a:off x="6884310" y="2072443"/>
              <a:ext cx="1061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spcBef>
                  <a:spcPts val="0"/>
                </a:spcBef>
                <a:buFontTx/>
                <a:buNone/>
              </a:pPr>
              <a:r>
                <a:rPr lang="en-US" sz="1600" b="1" dirty="0">
                  <a:solidFill>
                    <a:schemeClr val="bg1">
                      <a:lumMod val="95000"/>
                    </a:schemeClr>
                  </a:solidFill>
                  <a:effectLst>
                    <a:outerShdw blurRad="38100" dist="38100" dir="2700000" algn="tl">
                      <a:srgbClr val="000000">
                        <a:alpha val="43137"/>
                      </a:srgbClr>
                    </a:outerShdw>
                  </a:effectLst>
                </a:rPr>
                <a:t>Hobbyist</a:t>
              </a:r>
            </a:p>
          </p:txBody>
        </p:sp>
        <p:sp>
          <p:nvSpPr>
            <p:cNvPr id="49" name="TextBox 48"/>
            <p:cNvSpPr txBox="1"/>
            <p:nvPr/>
          </p:nvSpPr>
          <p:spPr bwMode="auto">
            <a:xfrm>
              <a:off x="7311375" y="3189738"/>
              <a:ext cx="1198207" cy="45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ctr">
                <a:spcBef>
                  <a:spcPts val="0"/>
                </a:spcBef>
                <a:buFontTx/>
                <a:buNone/>
              </a:pPr>
              <a:r>
                <a:rPr lang="en-US" sz="1600" b="1" dirty="0" smtClean="0">
                  <a:solidFill>
                    <a:schemeClr val="bg1">
                      <a:lumMod val="95000"/>
                    </a:schemeClr>
                  </a:solidFill>
                  <a:effectLst>
                    <a:outerShdw blurRad="38100" dist="38100" dir="2700000" algn="tl">
                      <a:srgbClr val="000000">
                        <a:alpha val="43137"/>
                      </a:srgbClr>
                    </a:outerShdw>
                  </a:effectLst>
                </a:rPr>
                <a:t>Part 107</a:t>
              </a:r>
            </a:p>
          </p:txBody>
        </p:sp>
        <p:sp>
          <p:nvSpPr>
            <p:cNvPr id="50" name="TextBox 49"/>
            <p:cNvSpPr txBox="1"/>
            <p:nvPr/>
          </p:nvSpPr>
          <p:spPr bwMode="auto">
            <a:xfrm>
              <a:off x="6126680" y="3973465"/>
              <a:ext cx="1268296"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spcBef>
                  <a:spcPts val="0"/>
                </a:spcBef>
                <a:buFontTx/>
                <a:buNone/>
              </a:pPr>
              <a:r>
                <a:rPr lang="en-US" sz="1600" b="1" dirty="0" smtClean="0">
                  <a:solidFill>
                    <a:schemeClr val="bg1">
                      <a:lumMod val="95000"/>
                    </a:schemeClr>
                  </a:solidFill>
                  <a:effectLst>
                    <a:outerShdw blurRad="38100" dist="38100" dir="2700000" algn="tl">
                      <a:srgbClr val="000000">
                        <a:alpha val="43137"/>
                      </a:srgbClr>
                    </a:outerShdw>
                  </a:effectLst>
                </a:rPr>
                <a:t>Expanded</a:t>
              </a:r>
            </a:p>
            <a:p>
              <a:pPr>
                <a:spcBef>
                  <a:spcPts val="0"/>
                </a:spcBef>
                <a:buFontTx/>
                <a:buNone/>
              </a:pPr>
              <a:r>
                <a:rPr lang="en-US" sz="1600" b="1" dirty="0" smtClean="0">
                  <a:solidFill>
                    <a:schemeClr val="bg1">
                      <a:lumMod val="95000"/>
                    </a:schemeClr>
                  </a:solidFill>
                  <a:effectLst>
                    <a:outerShdw blurRad="38100" dist="38100" dir="2700000" algn="tl">
                      <a:srgbClr val="000000">
                        <a:alpha val="43137"/>
                      </a:srgbClr>
                    </a:outerShdw>
                  </a:effectLst>
                </a:rPr>
                <a:t>Operations</a:t>
              </a:r>
              <a:endParaRPr lang="en-US" sz="1600" b="1" dirty="0">
                <a:solidFill>
                  <a:schemeClr val="bg1">
                    <a:lumMod val="95000"/>
                  </a:schemeClr>
                </a:solidFill>
                <a:effectLst>
                  <a:outerShdw blurRad="38100" dist="38100" dir="2700000" algn="tl">
                    <a:srgbClr val="000000">
                      <a:alpha val="43137"/>
                    </a:srgbClr>
                  </a:outerShdw>
                </a:effectLst>
              </a:endParaRPr>
            </a:p>
          </p:txBody>
        </p:sp>
        <p:sp>
          <p:nvSpPr>
            <p:cNvPr id="51" name="TextBox 50"/>
            <p:cNvSpPr txBox="1"/>
            <p:nvPr/>
          </p:nvSpPr>
          <p:spPr bwMode="auto">
            <a:xfrm>
              <a:off x="5033684" y="2979510"/>
              <a:ext cx="1513014" cy="7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spcBef>
                  <a:spcPts val="0"/>
                </a:spcBef>
                <a:buFontTx/>
                <a:buNone/>
              </a:pPr>
              <a:r>
                <a:rPr lang="en-US" sz="1600" b="1" dirty="0" smtClean="0">
                  <a:solidFill>
                    <a:schemeClr val="bg1">
                      <a:lumMod val="95000"/>
                    </a:schemeClr>
                  </a:solidFill>
                  <a:effectLst>
                    <a:outerShdw blurRad="38100" dist="38100" dir="2700000" algn="tl">
                      <a:srgbClr val="000000">
                        <a:alpha val="43137"/>
                      </a:srgbClr>
                    </a:outerShdw>
                  </a:effectLst>
                </a:rPr>
                <a:t>Integrated</a:t>
              </a:r>
            </a:p>
            <a:p>
              <a:pPr>
                <a:spcBef>
                  <a:spcPts val="0"/>
                </a:spcBef>
                <a:buFontTx/>
                <a:buNone/>
              </a:pPr>
              <a:r>
                <a:rPr lang="en-US" sz="1600" b="1" dirty="0" smtClean="0">
                  <a:solidFill>
                    <a:schemeClr val="bg1">
                      <a:lumMod val="95000"/>
                    </a:schemeClr>
                  </a:solidFill>
                  <a:effectLst>
                    <a:outerShdw blurRad="38100" dist="38100" dir="2700000" algn="tl">
                      <a:srgbClr val="000000">
                        <a:alpha val="43137"/>
                      </a:srgbClr>
                    </a:outerShdw>
                  </a:effectLst>
                </a:rPr>
                <a:t>Operations</a:t>
              </a:r>
              <a:endParaRPr lang="en-US" sz="1600" b="1" dirty="0">
                <a:solidFill>
                  <a:schemeClr val="bg1">
                    <a:lumMod val="95000"/>
                  </a:schemeClr>
                </a:solidFill>
                <a:effectLst>
                  <a:outerShdw blurRad="38100" dist="38100" dir="2700000" algn="tl">
                    <a:srgbClr val="000000">
                      <a:alpha val="43137"/>
                    </a:srgbClr>
                  </a:outerShdw>
                </a:effectLst>
              </a:endParaRPr>
            </a:p>
          </p:txBody>
        </p:sp>
        <p:sp>
          <p:nvSpPr>
            <p:cNvPr id="52" name="TextBox 51"/>
            <p:cNvSpPr txBox="1"/>
            <p:nvPr/>
          </p:nvSpPr>
          <p:spPr bwMode="auto">
            <a:xfrm>
              <a:off x="5296185" y="1926325"/>
              <a:ext cx="1617348" cy="7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spcBef>
                  <a:spcPts val="0"/>
                </a:spcBef>
                <a:buFontTx/>
                <a:buNone/>
              </a:pPr>
              <a:r>
                <a:rPr lang="en-US" sz="1600" b="1" dirty="0" smtClean="0">
                  <a:solidFill>
                    <a:schemeClr val="bg1">
                      <a:lumMod val="95000"/>
                    </a:schemeClr>
                  </a:solidFill>
                  <a:effectLst>
                    <a:outerShdw blurRad="38100" dist="38100" dir="2700000" algn="tl">
                      <a:srgbClr val="000000">
                        <a:alpha val="43137"/>
                      </a:srgbClr>
                    </a:outerShdw>
                  </a:effectLst>
                </a:rPr>
                <a:t>Future </a:t>
              </a:r>
            </a:p>
            <a:p>
              <a:pPr>
                <a:spcBef>
                  <a:spcPts val="0"/>
                </a:spcBef>
                <a:buFontTx/>
                <a:buNone/>
              </a:pPr>
              <a:r>
                <a:rPr lang="en-US" sz="1600" b="1" dirty="0" smtClean="0">
                  <a:solidFill>
                    <a:schemeClr val="bg1">
                      <a:lumMod val="95000"/>
                    </a:schemeClr>
                  </a:solidFill>
                  <a:effectLst>
                    <a:outerShdw blurRad="38100" dist="38100" dir="2700000" algn="tl">
                      <a:srgbClr val="000000">
                        <a:alpha val="43137"/>
                      </a:srgbClr>
                    </a:outerShdw>
                  </a:effectLst>
                </a:rPr>
                <a:t>Automation</a:t>
              </a:r>
              <a:endParaRPr lang="en-US" sz="1600" b="1" dirty="0">
                <a:solidFill>
                  <a:schemeClr val="bg1">
                    <a:lumMod val="95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22055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398" y="251479"/>
            <a:ext cx="8472488" cy="609600"/>
          </a:xfrm>
        </p:spPr>
        <p:txBody>
          <a:bodyPr/>
          <a:lstStyle/>
          <a:p>
            <a:r>
              <a:rPr lang="en-US" dirty="0" smtClean="0"/>
              <a:t>UAS Operations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08051011"/>
              </p:ext>
            </p:extLst>
          </p:nvPr>
        </p:nvGraphicFramePr>
        <p:xfrm>
          <a:off x="255494" y="838200"/>
          <a:ext cx="8647392" cy="517806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31720358"/>
                    </a:ext>
                  </a:extLst>
                </a:gridCol>
                <a:gridCol w="1371600">
                  <a:extLst>
                    <a:ext uri="{9D8B030D-6E8A-4147-A177-3AD203B41FA5}">
                      <a16:colId xmlns:a16="http://schemas.microsoft.com/office/drawing/2014/main" val="3189377592"/>
                    </a:ext>
                  </a:extLst>
                </a:gridCol>
                <a:gridCol w="1428096">
                  <a:extLst>
                    <a:ext uri="{9D8B030D-6E8A-4147-A177-3AD203B41FA5}">
                      <a16:colId xmlns:a16="http://schemas.microsoft.com/office/drawing/2014/main" val="2677087837"/>
                    </a:ext>
                  </a:extLst>
                </a:gridCol>
                <a:gridCol w="1441232">
                  <a:extLst>
                    <a:ext uri="{9D8B030D-6E8A-4147-A177-3AD203B41FA5}">
                      <a16:colId xmlns:a16="http://schemas.microsoft.com/office/drawing/2014/main" val="2401248946"/>
                    </a:ext>
                  </a:extLst>
                </a:gridCol>
                <a:gridCol w="1441232">
                  <a:extLst>
                    <a:ext uri="{9D8B030D-6E8A-4147-A177-3AD203B41FA5}">
                      <a16:colId xmlns:a16="http://schemas.microsoft.com/office/drawing/2014/main" val="3834049828"/>
                    </a:ext>
                  </a:extLst>
                </a:gridCol>
                <a:gridCol w="1441232">
                  <a:extLst>
                    <a:ext uri="{9D8B030D-6E8A-4147-A177-3AD203B41FA5}">
                      <a16:colId xmlns:a16="http://schemas.microsoft.com/office/drawing/2014/main" val="1482241150"/>
                    </a:ext>
                  </a:extLst>
                </a:gridCol>
              </a:tblGrid>
              <a:tr h="526059">
                <a:tc>
                  <a:txBody>
                    <a:bodyPr/>
                    <a:lstStyle/>
                    <a:p>
                      <a:r>
                        <a:rPr lang="en-US" sz="1400" dirty="0" smtClean="0">
                          <a:solidFill>
                            <a:srgbClr val="FFFF00"/>
                          </a:solidFill>
                        </a:rPr>
                        <a:t>Increasing</a:t>
                      </a:r>
                      <a:r>
                        <a:rPr lang="en-US" sz="1400" baseline="0" dirty="0" smtClean="0">
                          <a:solidFill>
                            <a:srgbClr val="FFFF00"/>
                          </a:solidFill>
                        </a:rPr>
                        <a:t> Risk</a:t>
                      </a:r>
                      <a:endParaRPr lang="en-US" sz="1400" dirty="0">
                        <a:solidFill>
                          <a:srgbClr val="FFFF00"/>
                        </a:solidFill>
                      </a:endParaRPr>
                    </a:p>
                  </a:txBody>
                  <a:tcPr/>
                </a:tc>
                <a:tc>
                  <a:txBody>
                    <a:bodyPr/>
                    <a:lstStyle/>
                    <a:p>
                      <a:r>
                        <a:rPr lang="en-US" sz="1400" b="1" kern="1200" dirty="0" smtClean="0">
                          <a:solidFill>
                            <a:schemeClr val="bg1"/>
                          </a:solidFill>
                          <a:latin typeface="+mn-lt"/>
                          <a:ea typeface="+mn-ea"/>
                          <a:cs typeface="+mn-cs"/>
                        </a:rPr>
                        <a:t>Aircraft Requirements</a:t>
                      </a:r>
                      <a:endParaRPr lang="en-US" sz="1400" b="1" kern="1200" dirty="0">
                        <a:solidFill>
                          <a:schemeClr val="bg1"/>
                        </a:solidFill>
                        <a:latin typeface="+mn-lt"/>
                        <a:ea typeface="+mn-ea"/>
                        <a:cs typeface="+mn-cs"/>
                      </a:endParaRPr>
                    </a:p>
                  </a:txBody>
                  <a:tcPr/>
                </a:tc>
                <a:tc>
                  <a:txBody>
                    <a:bodyPr/>
                    <a:lstStyle/>
                    <a:p>
                      <a:r>
                        <a:rPr lang="en-US" sz="1400" b="1" kern="1200" dirty="0" smtClean="0">
                          <a:solidFill>
                            <a:schemeClr val="lt1"/>
                          </a:solidFill>
                          <a:latin typeface="+mn-lt"/>
                          <a:ea typeface="+mn-ea"/>
                          <a:cs typeface="+mn-cs"/>
                        </a:rPr>
                        <a:t>UAS Registration</a:t>
                      </a:r>
                      <a:endParaRPr lang="en-US" sz="1400" b="1" kern="1200" dirty="0">
                        <a:solidFill>
                          <a:schemeClr val="lt1"/>
                        </a:solidFill>
                        <a:latin typeface="+mn-lt"/>
                        <a:ea typeface="+mn-ea"/>
                        <a:cs typeface="+mn-cs"/>
                      </a:endParaRPr>
                    </a:p>
                  </a:txBody>
                  <a:tcPr/>
                </a:tc>
                <a:tc>
                  <a:txBody>
                    <a:bodyPr/>
                    <a:lstStyle/>
                    <a:p>
                      <a:r>
                        <a:rPr lang="en-US" sz="1400" dirty="0" smtClean="0"/>
                        <a:t>Pilot Requirements</a:t>
                      </a:r>
                      <a:endParaRPr lang="en-US" sz="1400" dirty="0"/>
                    </a:p>
                  </a:txBody>
                  <a:tcPr/>
                </a:tc>
                <a:tc>
                  <a:txBody>
                    <a:bodyPr/>
                    <a:lstStyle/>
                    <a:p>
                      <a:r>
                        <a:rPr lang="en-US" sz="1400" dirty="0" smtClean="0"/>
                        <a:t>Types of Operation</a:t>
                      </a:r>
                      <a:endParaRPr lang="en-US" sz="1400" dirty="0"/>
                    </a:p>
                  </a:txBody>
                  <a:tcPr/>
                </a:tc>
                <a:tc>
                  <a:txBody>
                    <a:bodyPr/>
                    <a:lstStyle/>
                    <a:p>
                      <a:r>
                        <a:rPr lang="en-US" sz="1400" dirty="0" smtClean="0"/>
                        <a:t>Airspace</a:t>
                      </a:r>
                      <a:r>
                        <a:rPr lang="en-US" sz="1400" baseline="0" dirty="0" smtClean="0"/>
                        <a:t> Requirements</a:t>
                      </a:r>
                      <a:endParaRPr lang="en-US" sz="1400" dirty="0"/>
                    </a:p>
                  </a:txBody>
                  <a:tcPr/>
                </a:tc>
                <a:extLst>
                  <a:ext uri="{0D108BD9-81ED-4DB2-BD59-A6C34878D82A}">
                    <a16:rowId xmlns:a16="http://schemas.microsoft.com/office/drawing/2014/main" val="3870756901"/>
                  </a:ext>
                </a:extLst>
              </a:tr>
              <a:tr h="905131">
                <a:tc>
                  <a:txBody>
                    <a:bodyPr/>
                    <a:lstStyle/>
                    <a:p>
                      <a:r>
                        <a:rPr lang="en-US" sz="1600" b="1" dirty="0" smtClean="0"/>
                        <a:t>Part 101 Model Aircraft</a:t>
                      </a:r>
                      <a:endParaRPr lang="en-US" sz="1600" b="1" dirty="0"/>
                    </a:p>
                  </a:txBody>
                  <a:tcPr/>
                </a:tc>
                <a:tc>
                  <a:txBody>
                    <a:bodyPr/>
                    <a:lstStyle/>
                    <a:p>
                      <a:r>
                        <a:rPr lang="en-US" sz="1050" dirty="0" smtClean="0"/>
                        <a:t>UAS &lt; 55 pounds</a:t>
                      </a:r>
                      <a:endParaRPr lang="en-US" sz="1050" baseline="0" dirty="0" smtClean="0"/>
                    </a:p>
                    <a:p>
                      <a:endParaRPr lang="en-US" sz="1050" baseline="0" dirty="0" smtClean="0"/>
                    </a:p>
                    <a:p>
                      <a:r>
                        <a:rPr lang="en-US" sz="900" baseline="0" dirty="0" smtClean="0"/>
                        <a:t>*unless otherwise certified through a CBO</a:t>
                      </a:r>
                      <a:endParaRPr lang="en-US" sz="900" dirty="0"/>
                    </a:p>
                  </a:txBody>
                  <a:tcPr/>
                </a:tc>
                <a:tc>
                  <a:txBody>
                    <a:bodyPr/>
                    <a:lstStyle/>
                    <a:p>
                      <a:r>
                        <a:rPr lang="en-US" sz="1050" dirty="0" smtClean="0"/>
                        <a:t>Registration</a:t>
                      </a:r>
                      <a:r>
                        <a:rPr lang="en-US" sz="1050" baseline="0" dirty="0" smtClean="0"/>
                        <a:t> not required*</a:t>
                      </a:r>
                    </a:p>
                    <a:p>
                      <a:endParaRPr lang="en-US" sz="1050" baseline="0" dirty="0" smtClean="0"/>
                    </a:p>
                    <a:p>
                      <a:r>
                        <a:rPr lang="en-US" sz="900" kern="1200" baseline="0" dirty="0" smtClean="0">
                          <a:solidFill>
                            <a:schemeClr val="dk1"/>
                          </a:solidFill>
                          <a:latin typeface="+mn-lt"/>
                          <a:ea typeface="+mn-ea"/>
                          <a:cs typeface="+mn-cs"/>
                        </a:rPr>
                        <a:t>*Voluntary registration encouraged</a:t>
                      </a:r>
                      <a:endParaRPr lang="en-US" sz="900" kern="1200" baseline="0" dirty="0">
                        <a:solidFill>
                          <a:schemeClr val="dk1"/>
                        </a:solidFill>
                        <a:latin typeface="+mn-lt"/>
                        <a:ea typeface="+mn-ea"/>
                        <a:cs typeface="+mn-cs"/>
                      </a:endParaRPr>
                    </a:p>
                  </a:txBody>
                  <a:tcPr/>
                </a:tc>
                <a:tc>
                  <a:txBody>
                    <a:bodyPr/>
                    <a:lstStyle/>
                    <a:p>
                      <a:r>
                        <a:rPr lang="en-US" sz="1050" dirty="0" smtClean="0"/>
                        <a:t>Community-Based</a:t>
                      </a:r>
                      <a:r>
                        <a:rPr lang="en-US" sz="1050" baseline="0" dirty="0" smtClean="0"/>
                        <a:t> Organization (CBO) standards</a:t>
                      </a:r>
                      <a:endParaRPr lang="en-US" sz="1050" dirty="0"/>
                    </a:p>
                  </a:txBody>
                  <a:tcPr/>
                </a:tc>
                <a:tc>
                  <a:txBody>
                    <a:bodyPr/>
                    <a:lstStyle/>
                    <a:p>
                      <a:r>
                        <a:rPr lang="en-US" sz="1050" dirty="0" smtClean="0"/>
                        <a:t>Hobby or recreational,</a:t>
                      </a:r>
                      <a:r>
                        <a:rPr lang="en-US" sz="1050" baseline="0" dirty="0" smtClean="0"/>
                        <a:t> VLOS, Part 101 operating rules, CBO standards</a:t>
                      </a:r>
                      <a:endParaRPr lang="en-US" sz="1050" dirty="0"/>
                    </a:p>
                  </a:txBody>
                  <a:tcPr/>
                </a:tc>
                <a:tc>
                  <a:txBody>
                    <a:bodyPr/>
                    <a:lstStyle/>
                    <a:p>
                      <a:r>
                        <a:rPr lang="en-US" sz="1050" dirty="0" smtClean="0"/>
                        <a:t>Notification requirement</a:t>
                      </a:r>
                      <a:r>
                        <a:rPr lang="en-US" sz="1050" baseline="0" dirty="0" smtClean="0"/>
                        <a:t> within 5 miles of an airport</a:t>
                      </a:r>
                      <a:endParaRPr lang="en-US" sz="1050" dirty="0"/>
                    </a:p>
                  </a:txBody>
                  <a:tcPr/>
                </a:tc>
                <a:extLst>
                  <a:ext uri="{0D108BD9-81ED-4DB2-BD59-A6C34878D82A}">
                    <a16:rowId xmlns:a16="http://schemas.microsoft.com/office/drawing/2014/main" val="1129723182"/>
                  </a:ext>
                </a:extLst>
              </a:tr>
              <a:tr h="742671">
                <a:tc>
                  <a:txBody>
                    <a:bodyPr/>
                    <a:lstStyle/>
                    <a:p>
                      <a:r>
                        <a:rPr lang="en-US" sz="1600" b="1" dirty="0" smtClean="0"/>
                        <a:t>Part 107</a:t>
                      </a:r>
                      <a:endParaRPr lang="en-US" sz="1600" b="1" dirty="0"/>
                    </a:p>
                  </a:txBody>
                  <a:tcPr/>
                </a:tc>
                <a:tc>
                  <a:txBody>
                    <a:bodyPr/>
                    <a:lstStyle/>
                    <a:p>
                      <a:r>
                        <a:rPr lang="en-US" sz="1050" dirty="0" smtClean="0"/>
                        <a:t>UAS &lt; 55 pounds</a:t>
                      </a:r>
                      <a:endParaRPr lang="en-US" sz="1050" dirty="0"/>
                    </a:p>
                  </a:txBody>
                  <a:tcPr/>
                </a:tc>
                <a:tc>
                  <a:txBody>
                    <a:bodyPr/>
                    <a:lstStyle/>
                    <a:p>
                      <a:r>
                        <a:rPr lang="en-US" sz="1050" dirty="0" smtClean="0"/>
                        <a:t>Register through Small</a:t>
                      </a:r>
                      <a:r>
                        <a:rPr lang="en-US" sz="1050" baseline="0" dirty="0" smtClean="0"/>
                        <a:t> UAS Registration Service</a:t>
                      </a:r>
                      <a:endParaRPr lang="en-US" sz="1050" dirty="0"/>
                    </a:p>
                  </a:txBody>
                  <a:tcPr/>
                </a:tc>
                <a:tc>
                  <a:txBody>
                    <a:bodyPr/>
                    <a:lstStyle/>
                    <a:p>
                      <a:r>
                        <a:rPr lang="en-US" sz="1050" dirty="0" smtClean="0"/>
                        <a:t>Part 107 remote pilot certificate with small UAS rating</a:t>
                      </a:r>
                      <a:endParaRPr lang="en-US" sz="1050" dirty="0"/>
                    </a:p>
                  </a:txBody>
                  <a:tcPr/>
                </a:tc>
                <a:tc>
                  <a:txBody>
                    <a:bodyPr/>
                    <a:lstStyle/>
                    <a:p>
                      <a:r>
                        <a:rPr lang="en-US" sz="1050" dirty="0" smtClean="0"/>
                        <a:t>VLOS,</a:t>
                      </a:r>
                      <a:r>
                        <a:rPr lang="en-US" sz="1050" baseline="0" dirty="0" smtClean="0"/>
                        <a:t> daytime, Class G, 400 </a:t>
                      </a:r>
                      <a:r>
                        <a:rPr lang="en-US" sz="1050" baseline="0" dirty="0" err="1" smtClean="0"/>
                        <a:t>ft</a:t>
                      </a:r>
                      <a:r>
                        <a:rPr lang="en-US" sz="1050" baseline="0" dirty="0" smtClean="0"/>
                        <a:t>, not over people OR waiver provisions</a:t>
                      </a:r>
                      <a:endParaRPr lang="en-US" sz="1050" dirty="0"/>
                    </a:p>
                  </a:txBody>
                  <a:tcPr/>
                </a:tc>
                <a:tc>
                  <a:txBody>
                    <a:bodyPr/>
                    <a:lstStyle/>
                    <a:p>
                      <a:r>
                        <a:rPr lang="en-US" sz="1050" dirty="0" smtClean="0"/>
                        <a:t>Airspace waiver or authorization for Class B, C, D, E</a:t>
                      </a:r>
                      <a:r>
                        <a:rPr lang="en-US" sz="1050" baseline="0" dirty="0" smtClean="0"/>
                        <a:t> airspace</a:t>
                      </a:r>
                      <a:endParaRPr lang="en-US" sz="1050" dirty="0"/>
                    </a:p>
                  </a:txBody>
                  <a:tcPr/>
                </a:tc>
                <a:extLst>
                  <a:ext uri="{0D108BD9-81ED-4DB2-BD59-A6C34878D82A}">
                    <a16:rowId xmlns:a16="http://schemas.microsoft.com/office/drawing/2014/main" val="3074642523"/>
                  </a:ext>
                </a:extLst>
              </a:tr>
              <a:tr h="580212">
                <a:tc>
                  <a:txBody>
                    <a:bodyPr/>
                    <a:lstStyle/>
                    <a:p>
                      <a:r>
                        <a:rPr lang="en-US" sz="1600" b="1" dirty="0" smtClean="0"/>
                        <a:t>Section 333</a:t>
                      </a:r>
                      <a:endParaRPr lang="en-US" sz="1600" b="1" dirty="0"/>
                    </a:p>
                  </a:txBody>
                  <a:tcPr/>
                </a:tc>
                <a:tc>
                  <a:txBody>
                    <a:bodyPr/>
                    <a:lstStyle/>
                    <a:p>
                      <a:r>
                        <a:rPr lang="en-US" sz="1050" dirty="0" smtClean="0"/>
                        <a:t>As specified</a:t>
                      </a:r>
                      <a:r>
                        <a:rPr lang="en-US" sz="1050" baseline="0" dirty="0" smtClean="0"/>
                        <a:t> in exemption</a:t>
                      </a:r>
                      <a:endParaRPr lang="en-US" sz="1050" dirty="0"/>
                    </a:p>
                  </a:txBody>
                  <a:tcPr/>
                </a:tc>
                <a:tc>
                  <a:txBody>
                    <a:bodyPr/>
                    <a:lstStyle/>
                    <a:p>
                      <a:r>
                        <a:rPr lang="en-US" sz="1050" dirty="0" smtClean="0"/>
                        <a:t>For UAS &gt; 55 pounds, N-number registration</a:t>
                      </a:r>
                      <a:r>
                        <a:rPr lang="en-US" sz="1050" baseline="0" dirty="0" smtClean="0"/>
                        <a:t> required </a:t>
                      </a:r>
                      <a:endParaRPr lang="en-US" sz="1050" dirty="0"/>
                    </a:p>
                  </a:txBody>
                  <a:tcPr/>
                </a:tc>
                <a:tc>
                  <a:txBody>
                    <a:bodyPr/>
                    <a:lstStyle/>
                    <a:p>
                      <a:r>
                        <a:rPr lang="en-US" sz="1050" dirty="0" smtClean="0"/>
                        <a:t>Part 61 airman certificate</a:t>
                      </a:r>
                      <a:endParaRPr lang="en-US" sz="1050" dirty="0"/>
                    </a:p>
                  </a:txBody>
                  <a:tcPr/>
                </a:tc>
                <a:tc>
                  <a:txBody>
                    <a:bodyPr/>
                    <a:lstStyle/>
                    <a:p>
                      <a:r>
                        <a:rPr lang="en-US" sz="1050" dirty="0" smtClean="0"/>
                        <a:t>UAS &gt; 55 pounds</a:t>
                      </a:r>
                      <a:endParaRPr lang="en-US" sz="1050" dirty="0"/>
                    </a:p>
                  </a:txBody>
                  <a:tcPr/>
                </a:tc>
                <a:tc>
                  <a:txBody>
                    <a:bodyPr/>
                    <a:lstStyle/>
                    <a:p>
                      <a:r>
                        <a:rPr lang="en-US" sz="1050" dirty="0" smtClean="0"/>
                        <a:t>Blanket COA or standard</a:t>
                      </a:r>
                      <a:r>
                        <a:rPr lang="en-US" sz="1050" baseline="0" dirty="0" smtClean="0"/>
                        <a:t> COA for specific airspace</a:t>
                      </a:r>
                      <a:endParaRPr lang="en-US" sz="1050" dirty="0"/>
                    </a:p>
                  </a:txBody>
                  <a:tcPr/>
                </a:tc>
                <a:extLst>
                  <a:ext uri="{0D108BD9-81ED-4DB2-BD59-A6C34878D82A}">
                    <a16:rowId xmlns:a16="http://schemas.microsoft.com/office/drawing/2014/main" val="762626062"/>
                  </a:ext>
                </a:extLst>
              </a:tr>
              <a:tr h="742671">
                <a:tc>
                  <a:txBody>
                    <a:bodyPr/>
                    <a:lstStyle/>
                    <a:p>
                      <a:r>
                        <a:rPr lang="en-US" sz="1600" b="1" dirty="0" smtClean="0"/>
                        <a:t>Public Aircraft</a:t>
                      </a:r>
                      <a:endParaRPr lang="en-US" sz="1600" b="1" dirty="0"/>
                    </a:p>
                  </a:txBody>
                  <a:tcPr/>
                </a:tc>
                <a:tc>
                  <a:txBody>
                    <a:bodyPr/>
                    <a:lstStyle/>
                    <a:p>
                      <a:r>
                        <a:rPr lang="en-US" sz="1050" dirty="0" smtClean="0"/>
                        <a:t>Self-certification by public agency</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dirty="0"/>
                    </a:p>
                  </a:txBody>
                  <a:tcPr/>
                </a:tc>
                <a:tc>
                  <a:txBody>
                    <a:bodyPr/>
                    <a:lstStyle/>
                    <a:p>
                      <a:r>
                        <a:rPr lang="en-US" sz="1050" dirty="0" smtClean="0"/>
                        <a:t>Self-certification by public agency</a:t>
                      </a:r>
                      <a:endParaRPr lang="en-US" sz="1050" dirty="0"/>
                    </a:p>
                  </a:txBody>
                  <a:tcPr/>
                </a:tc>
                <a:tc>
                  <a:txBody>
                    <a:bodyPr/>
                    <a:lstStyle/>
                    <a:p>
                      <a:r>
                        <a:rPr lang="en-US" sz="1050" dirty="0" smtClean="0"/>
                        <a:t>Public</a:t>
                      </a:r>
                      <a:r>
                        <a:rPr lang="en-US" sz="1050" baseline="0" dirty="0" smtClean="0"/>
                        <a:t> Aircraft Operations (AC 00-1.1A); UAS Test Site Operations</a:t>
                      </a:r>
                      <a:endParaRPr lang="en-US" sz="1050" dirty="0"/>
                    </a:p>
                  </a:txBody>
                  <a:tcPr/>
                </a:tc>
                <a:tc>
                  <a:txBody>
                    <a:bodyPr/>
                    <a:lstStyle/>
                    <a:p>
                      <a:r>
                        <a:rPr lang="en-US" sz="1050" dirty="0" smtClean="0"/>
                        <a:t>Blanket</a:t>
                      </a:r>
                      <a:r>
                        <a:rPr lang="en-US" sz="1050" baseline="0" dirty="0" smtClean="0"/>
                        <a:t> COA or Standard COA for specific airspace</a:t>
                      </a:r>
                      <a:endParaRPr lang="en-US" sz="1050" dirty="0"/>
                    </a:p>
                  </a:txBody>
                  <a:tcPr/>
                </a:tc>
                <a:extLst>
                  <a:ext uri="{0D108BD9-81ED-4DB2-BD59-A6C34878D82A}">
                    <a16:rowId xmlns:a16="http://schemas.microsoft.com/office/drawing/2014/main" val="69882669"/>
                  </a:ext>
                </a:extLst>
              </a:tr>
              <a:tr h="742671">
                <a:tc>
                  <a:txBody>
                    <a:bodyPr/>
                    <a:lstStyle/>
                    <a:p>
                      <a:r>
                        <a:rPr lang="en-US" sz="1600" b="1" dirty="0" smtClean="0"/>
                        <a:t>Experimental Aircraft</a:t>
                      </a:r>
                      <a:endParaRPr lang="en-US" sz="1600" b="1" dirty="0"/>
                    </a:p>
                  </a:txBody>
                  <a:tcPr/>
                </a:tc>
                <a:tc>
                  <a:txBody>
                    <a:bodyPr/>
                    <a:lstStyle/>
                    <a:p>
                      <a:r>
                        <a:rPr lang="en-US" sz="1050" dirty="0" smtClean="0"/>
                        <a:t>Experimental Special Airworthiness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Research and Development</a:t>
                      </a:r>
                      <a:r>
                        <a:rPr lang="en-US" sz="1050" baseline="0" dirty="0" smtClean="0"/>
                        <a:t>, crew training, and market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Standard</a:t>
                      </a:r>
                      <a:r>
                        <a:rPr lang="en-US" sz="1050" baseline="0" dirty="0" smtClean="0"/>
                        <a:t> COA for specific airspace</a:t>
                      </a:r>
                      <a:endParaRPr lang="en-US" sz="1050" dirty="0" smtClean="0"/>
                    </a:p>
                  </a:txBody>
                  <a:tcPr/>
                </a:tc>
                <a:extLst>
                  <a:ext uri="{0D108BD9-81ED-4DB2-BD59-A6C34878D82A}">
                    <a16:rowId xmlns:a16="http://schemas.microsoft.com/office/drawing/2014/main" val="469681673"/>
                  </a:ext>
                </a:extLst>
              </a:tr>
              <a:tr h="835505">
                <a:tc>
                  <a:txBody>
                    <a:bodyPr/>
                    <a:lstStyle/>
                    <a:p>
                      <a:r>
                        <a:rPr lang="en-US" sz="1600" b="1" dirty="0" smtClean="0"/>
                        <a:t>Type Certificated Aircraft</a:t>
                      </a:r>
                      <a:endParaRPr lang="en-US" sz="1600" b="1" dirty="0"/>
                    </a:p>
                  </a:txBody>
                  <a:tcPr/>
                </a:tc>
                <a:tc>
                  <a:txBody>
                    <a:bodyPr/>
                    <a:lstStyle/>
                    <a:p>
                      <a:r>
                        <a:rPr lang="en-US" sz="1050" dirty="0" smtClean="0"/>
                        <a:t>Restricted</a:t>
                      </a:r>
                      <a:r>
                        <a:rPr lang="en-US" sz="1050" baseline="0" dirty="0" smtClean="0"/>
                        <a:t> type or special class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Specified in operating</a:t>
                      </a:r>
                      <a:r>
                        <a:rPr lang="en-US" sz="1050" baseline="0" dirty="0" smtClean="0"/>
                        <a:t> authorization</a:t>
                      </a:r>
                      <a:endParaRPr lang="en-US" sz="1050" dirty="0"/>
                    </a:p>
                  </a:txBody>
                  <a:tcPr/>
                </a:tc>
                <a:tc>
                  <a:txBody>
                    <a:bodyPr/>
                    <a:lstStyle/>
                    <a:p>
                      <a:r>
                        <a:rPr lang="en-US" sz="1050" dirty="0" smtClean="0"/>
                        <a:t>Part 91 airspace requirements</a:t>
                      </a:r>
                      <a:endParaRPr lang="en-US" sz="1050" dirty="0"/>
                    </a:p>
                  </a:txBody>
                  <a:tcPr/>
                </a:tc>
                <a:extLst>
                  <a:ext uri="{0D108BD9-81ED-4DB2-BD59-A6C34878D82A}">
                    <a16:rowId xmlns:a16="http://schemas.microsoft.com/office/drawing/2014/main" val="2848984645"/>
                  </a:ext>
                </a:extLst>
              </a:tr>
            </a:tbl>
          </a:graphicData>
        </a:graphic>
      </p:graphicFrame>
      <p:cxnSp>
        <p:nvCxnSpPr>
          <p:cNvPr id="8" name="Straight Arrow Connector 7"/>
          <p:cNvCxnSpPr/>
          <p:nvPr/>
        </p:nvCxnSpPr>
        <p:spPr bwMode="auto">
          <a:xfrm>
            <a:off x="990600" y="1143000"/>
            <a:ext cx="0" cy="228600"/>
          </a:xfrm>
          <a:prstGeom prst="straightConnector1">
            <a:avLst/>
          </a:prstGeom>
          <a:noFill/>
          <a:ln w="254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289725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0"/>
            <a:ext cx="8915400" cy="609600"/>
          </a:xfrm>
        </p:spPr>
        <p:txBody>
          <a:bodyPr/>
          <a:lstStyle/>
          <a:p>
            <a:pPr algn="ctr"/>
            <a:r>
              <a:rPr lang="en-US" sz="4000" dirty="0" smtClean="0"/>
              <a:t>International Collaboration</a:t>
            </a:r>
            <a:endParaRPr lang="en-US" sz="4000" dirty="0"/>
          </a:p>
        </p:txBody>
      </p:sp>
    </p:spTree>
    <p:extLst>
      <p:ext uri="{BB962C8B-B14F-4D97-AF65-F5344CB8AC3E}">
        <p14:creationId xmlns:p14="http://schemas.microsoft.com/office/powerpoint/2010/main" val="261459949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90600"/>
            <a:ext cx="8638630" cy="5158154"/>
          </a:xfrm>
        </p:spPr>
        <p:txBody>
          <a:bodyPr>
            <a:normAutofit fontScale="55000" lnSpcReduction="20000"/>
          </a:bodyPr>
          <a:lstStyle/>
          <a:p>
            <a:pPr>
              <a:spcAft>
                <a:spcPts val="1200"/>
              </a:spcAft>
              <a:buFont typeface="Arial" panose="020B0604020202020204" pitchFamily="34" charset="0"/>
              <a:buChar char="•"/>
            </a:pPr>
            <a:r>
              <a:rPr lang="en-US" sz="4600" dirty="0"/>
              <a:t>The FAA’s Global Leadership Initiative emphasizes international collaboration and </a:t>
            </a:r>
            <a:r>
              <a:rPr lang="en-US" sz="4600" dirty="0" smtClean="0"/>
              <a:t>harmonization</a:t>
            </a:r>
          </a:p>
          <a:p>
            <a:pPr>
              <a:spcAft>
                <a:spcPts val="1200"/>
              </a:spcAft>
              <a:buFont typeface="Arial" panose="020B0604020202020204" pitchFamily="34" charset="0"/>
              <a:buChar char="•"/>
            </a:pPr>
            <a:r>
              <a:rPr lang="en-US" sz="4600" dirty="0" smtClean="0"/>
              <a:t>UAS Integration is a GLOBAL CHALLENGE!</a:t>
            </a:r>
            <a:endParaRPr lang="en-US" sz="4600" dirty="0"/>
          </a:p>
          <a:p>
            <a:pPr>
              <a:spcAft>
                <a:spcPts val="1200"/>
              </a:spcAft>
              <a:buFont typeface="Arial" panose="020B0604020202020204" pitchFamily="34" charset="0"/>
              <a:buChar char="•"/>
            </a:pPr>
            <a:r>
              <a:rPr lang="en-US" sz="4600" dirty="0" smtClean="0"/>
              <a:t>Working </a:t>
            </a:r>
            <a:r>
              <a:rPr lang="en-US" sz="4600" dirty="0"/>
              <a:t>through International </a:t>
            </a:r>
            <a:r>
              <a:rPr lang="en-US" sz="4600" dirty="0" smtClean="0"/>
              <a:t>Organizations:</a:t>
            </a:r>
          </a:p>
          <a:p>
            <a:pPr lvl="1">
              <a:spcBef>
                <a:spcPts val="0"/>
              </a:spcBef>
              <a:spcAft>
                <a:spcPts val="0"/>
              </a:spcAft>
              <a:buFont typeface="Wingdings" panose="05000000000000000000" pitchFamily="2" charset="2"/>
              <a:buChar char="Ø"/>
            </a:pPr>
            <a:r>
              <a:rPr lang="en-US" sz="3800" b="1" dirty="0" smtClean="0"/>
              <a:t>ICAO </a:t>
            </a:r>
          </a:p>
          <a:p>
            <a:pPr marL="914400" lvl="2" indent="0">
              <a:spcBef>
                <a:spcPts val="0"/>
              </a:spcBef>
              <a:buNone/>
            </a:pPr>
            <a:endParaRPr lang="en-US" sz="3200" dirty="0" smtClean="0"/>
          </a:p>
          <a:p>
            <a:pPr lvl="1">
              <a:spcBef>
                <a:spcPts val="0"/>
              </a:spcBef>
              <a:buFont typeface="Wingdings" panose="05000000000000000000" pitchFamily="2" charset="2"/>
              <a:buChar char="Ø"/>
            </a:pPr>
            <a:r>
              <a:rPr lang="en-US" sz="3800" b="1" dirty="0" smtClean="0"/>
              <a:t>JARUS (Joint Authorities for Rulemaking on Unmanned Systems)</a:t>
            </a:r>
          </a:p>
          <a:p>
            <a:pPr marL="914400" lvl="2" indent="0">
              <a:spcBef>
                <a:spcPts val="0"/>
              </a:spcBef>
              <a:buNone/>
            </a:pPr>
            <a:endParaRPr lang="en-US" sz="3200" dirty="0" smtClean="0"/>
          </a:p>
          <a:p>
            <a:pPr lvl="1">
              <a:spcBef>
                <a:spcPts val="0"/>
              </a:spcBef>
              <a:spcAft>
                <a:spcPts val="0"/>
              </a:spcAft>
              <a:buFont typeface="Wingdings" panose="05000000000000000000" pitchFamily="2" charset="2"/>
              <a:buChar char="Ø"/>
            </a:pPr>
            <a:r>
              <a:rPr lang="en-US" sz="3800" b="1" dirty="0" smtClean="0"/>
              <a:t>RTCA &amp; EUROCAE</a:t>
            </a:r>
          </a:p>
          <a:p>
            <a:pPr marL="914400" lvl="2" indent="0">
              <a:spcBef>
                <a:spcPts val="0"/>
              </a:spcBef>
              <a:spcAft>
                <a:spcPts val="0"/>
              </a:spcAft>
              <a:buNone/>
            </a:pPr>
            <a:endParaRPr lang="en-US" sz="3200" dirty="0" smtClean="0"/>
          </a:p>
          <a:p>
            <a:pPr lvl="1">
              <a:spcBef>
                <a:spcPts val="0"/>
              </a:spcBef>
              <a:spcAft>
                <a:spcPts val="0"/>
              </a:spcAft>
              <a:buFont typeface="Wingdings" panose="05000000000000000000" pitchFamily="2" charset="2"/>
              <a:buChar char="Ø"/>
            </a:pPr>
            <a:r>
              <a:rPr lang="en-US" sz="3800" b="1" dirty="0" smtClean="0"/>
              <a:t>ASTM International</a:t>
            </a:r>
          </a:p>
          <a:p>
            <a:pPr marL="914400" lvl="2" indent="0">
              <a:spcBef>
                <a:spcPts val="0"/>
              </a:spcBef>
              <a:spcAft>
                <a:spcPts val="0"/>
              </a:spcAft>
              <a:buNone/>
            </a:pPr>
            <a:endParaRPr lang="en-US" sz="3200" dirty="0" smtClean="0"/>
          </a:p>
          <a:p>
            <a:pPr lvl="1">
              <a:spcBef>
                <a:spcPts val="0"/>
              </a:spcBef>
              <a:spcAft>
                <a:spcPts val="0"/>
              </a:spcAft>
              <a:buFont typeface="Wingdings" panose="05000000000000000000" pitchFamily="2" charset="2"/>
              <a:buChar char="Ø"/>
            </a:pPr>
            <a:r>
              <a:rPr lang="en-US" sz="3800" b="1" dirty="0" smtClean="0"/>
              <a:t>American National Standards Institute (ANSI)/International Organization for Standardization (ISO)</a:t>
            </a:r>
          </a:p>
          <a:p>
            <a:pPr lvl="1">
              <a:spcBef>
                <a:spcPts val="0"/>
              </a:spcBef>
              <a:spcAft>
                <a:spcPts val="0"/>
              </a:spcAft>
              <a:buFont typeface="Wingdings" panose="05000000000000000000" pitchFamily="2" charset="2"/>
              <a:buChar char="Ø"/>
            </a:pPr>
            <a:endParaRPr lang="en-US" sz="3300" dirty="0"/>
          </a:p>
          <a:p>
            <a:pPr lvl="1">
              <a:spcBef>
                <a:spcPts val="0"/>
              </a:spcBef>
              <a:spcAft>
                <a:spcPts val="0"/>
              </a:spcAft>
              <a:buFont typeface="Wingdings" panose="05000000000000000000" pitchFamily="2" charset="2"/>
              <a:buChar char="Ø"/>
            </a:pPr>
            <a:r>
              <a:rPr lang="en-US" sz="3800" b="1" dirty="0" smtClean="0"/>
              <a:t>CANSO (Civil Air Navigation Services Organization)</a:t>
            </a:r>
            <a:endParaRPr lang="en-US" sz="3800" b="1" dirty="0"/>
          </a:p>
        </p:txBody>
      </p:sp>
      <p:sp>
        <p:nvSpPr>
          <p:cNvPr id="6" name="Title 3"/>
          <p:cNvSpPr txBox="1">
            <a:spLocks/>
          </p:cNvSpPr>
          <p:nvPr/>
        </p:nvSpPr>
        <p:spPr>
          <a:xfrm>
            <a:off x="304800" y="368710"/>
            <a:ext cx="8562431" cy="633046"/>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1" kern="1200">
                <a:solidFill>
                  <a:srgbClr val="19345B"/>
                </a:solidFill>
                <a:latin typeface="+mj-lt"/>
                <a:ea typeface="+mj-ea"/>
                <a:cs typeface="+mj-cs"/>
              </a:defRPr>
            </a:lvl1pPr>
          </a:lstStyle>
          <a:p>
            <a:r>
              <a:rPr lang="en-US" sz="3600" dirty="0" smtClean="0">
                <a:latin typeface="Calibri" panose="020F0502020204030204" pitchFamily="34" charset="0"/>
                <a:cs typeface="Calibri" panose="020F0502020204030204" pitchFamily="34" charset="0"/>
              </a:rPr>
              <a:t>International Partnerships </a:t>
            </a:r>
            <a:r>
              <a:rPr lang="en-US" sz="3600" dirty="0">
                <a:latin typeface="Calibri" panose="020F0502020204030204" pitchFamily="34" charset="0"/>
                <a:cs typeface="Calibri" panose="020F0502020204030204" pitchFamily="34" charset="0"/>
              </a:rPr>
              <a:t>&amp; Harmonization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777" y="1424461"/>
            <a:ext cx="2032653" cy="2485078"/>
          </a:xfrm>
          <a:prstGeom prst="rect">
            <a:avLst/>
          </a:prstGeom>
        </p:spPr>
      </p:pic>
      <p:sp>
        <p:nvSpPr>
          <p:cNvPr id="2" name="TextBox 1"/>
          <p:cNvSpPr txBox="1"/>
          <p:nvPr/>
        </p:nvSpPr>
        <p:spPr>
          <a:xfrm>
            <a:off x="7379687" y="2895600"/>
            <a:ext cx="1094831" cy="461665"/>
          </a:xfrm>
          <a:prstGeom prst="rect">
            <a:avLst/>
          </a:prstGeom>
          <a:noFill/>
        </p:spPr>
        <p:txBody>
          <a:bodyPr wrap="square" rtlCol="0">
            <a:spAutoFit/>
          </a:bodyPr>
          <a:lstStyle/>
          <a:p>
            <a:pPr algn="ctr"/>
            <a:r>
              <a:rPr lang="en-US" sz="1200" b="1" dirty="0" smtClean="0">
                <a:solidFill>
                  <a:schemeClr val="tx2"/>
                </a:solidFill>
                <a:latin typeface="Calibri" panose="020F0502020204030204" pitchFamily="34" charset="0"/>
                <a:cs typeface="Calibri" panose="020F0502020204030204" pitchFamily="34" charset="0"/>
              </a:rPr>
              <a:t>JARUS members</a:t>
            </a:r>
            <a:endParaRPr lang="en-US" sz="12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988304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49214"/>
            <a:ext cx="8161691" cy="4589585"/>
          </a:xfrm>
        </p:spPr>
        <p:txBody>
          <a:bodyPr>
            <a:normAutofit lnSpcReduction="10000"/>
          </a:bodyPr>
          <a:lstStyle/>
          <a:p>
            <a:pPr>
              <a:spcAft>
                <a:spcPts val="1200"/>
              </a:spcAft>
              <a:buFont typeface="Arial" panose="020B0604020202020204" pitchFamily="34" charset="0"/>
              <a:buChar char="•"/>
            </a:pPr>
            <a:r>
              <a:rPr lang="en-US" sz="2200" dirty="0"/>
              <a:t>Working </a:t>
            </a:r>
            <a:r>
              <a:rPr lang="en-US" sz="2200" dirty="0" smtClean="0"/>
              <a:t>with Regional Organizations:</a:t>
            </a:r>
            <a:endParaRPr lang="en-US" sz="2200" dirty="0"/>
          </a:p>
          <a:p>
            <a:pPr lvl="1">
              <a:spcBef>
                <a:spcPts val="0"/>
              </a:spcBef>
              <a:spcAft>
                <a:spcPts val="0"/>
              </a:spcAft>
              <a:buFont typeface="Wingdings" panose="05000000000000000000" pitchFamily="2" charset="2"/>
              <a:buChar char="Ø"/>
            </a:pPr>
            <a:r>
              <a:rPr lang="en-US" sz="2000" b="1" dirty="0" smtClean="0"/>
              <a:t>FAA and SESAR Joint Undertaking Coordination Protocols   </a:t>
            </a:r>
          </a:p>
          <a:p>
            <a:pPr lvl="2">
              <a:spcBef>
                <a:spcPts val="0"/>
              </a:spcBef>
              <a:spcAft>
                <a:spcPts val="0"/>
              </a:spcAft>
            </a:pPr>
            <a:r>
              <a:rPr lang="en-US" sz="1800" dirty="0" err="1" smtClean="0"/>
              <a:t>NextGen</a:t>
            </a:r>
            <a:r>
              <a:rPr lang="en-US" sz="1800" dirty="0" smtClean="0"/>
              <a:t> </a:t>
            </a:r>
            <a:r>
              <a:rPr lang="en-US" sz="1800" dirty="0"/>
              <a:t>&amp; SESAR cooperation on </a:t>
            </a:r>
            <a:r>
              <a:rPr lang="en-US" sz="1800" dirty="0" smtClean="0"/>
              <a:t>UAS concepts and related R&amp;D</a:t>
            </a:r>
            <a:endParaRPr lang="en-US" sz="1800" dirty="0"/>
          </a:p>
          <a:p>
            <a:pPr marL="457200" lvl="1" indent="0">
              <a:spcBef>
                <a:spcPts val="0"/>
              </a:spcBef>
              <a:spcAft>
                <a:spcPts val="0"/>
              </a:spcAft>
              <a:buNone/>
            </a:pPr>
            <a:endParaRPr lang="en-US" sz="1800" b="1" dirty="0"/>
          </a:p>
          <a:p>
            <a:pPr lvl="1">
              <a:spcBef>
                <a:spcPts val="0"/>
              </a:spcBef>
              <a:spcAft>
                <a:spcPts val="0"/>
              </a:spcAft>
              <a:buFont typeface="Wingdings" panose="05000000000000000000" pitchFamily="2" charset="2"/>
              <a:buChar char="Ø"/>
            </a:pPr>
            <a:r>
              <a:rPr lang="en-US" sz="2000" b="1" dirty="0" smtClean="0"/>
              <a:t>Latin American Civil Aviation Commission</a:t>
            </a:r>
          </a:p>
          <a:p>
            <a:pPr lvl="2">
              <a:spcBef>
                <a:spcPts val="0"/>
              </a:spcBef>
              <a:spcAft>
                <a:spcPts val="0"/>
              </a:spcAft>
            </a:pPr>
            <a:r>
              <a:rPr lang="en-US" sz="1800" dirty="0" smtClean="0"/>
              <a:t>Conducting </a:t>
            </a:r>
            <a:r>
              <a:rPr lang="en-US" sz="1800" dirty="0"/>
              <a:t>seminars and dialogue on common </a:t>
            </a:r>
            <a:r>
              <a:rPr lang="en-US" sz="1800" dirty="0" smtClean="0"/>
              <a:t>challenges                                       </a:t>
            </a:r>
            <a:r>
              <a:rPr lang="en-US" sz="1800" dirty="0"/>
              <a:t>and rulemaking </a:t>
            </a:r>
            <a:r>
              <a:rPr lang="en-US" sz="1800" dirty="0" smtClean="0"/>
              <a:t>initiatives</a:t>
            </a:r>
          </a:p>
          <a:p>
            <a:pPr marL="914400" lvl="2" indent="0">
              <a:spcBef>
                <a:spcPts val="0"/>
              </a:spcBef>
              <a:spcAft>
                <a:spcPts val="0"/>
              </a:spcAft>
              <a:buNone/>
            </a:pPr>
            <a:endParaRPr lang="en-US" sz="1800" b="1" dirty="0"/>
          </a:p>
          <a:p>
            <a:pPr lvl="1">
              <a:spcBef>
                <a:spcPts val="0"/>
              </a:spcBef>
              <a:spcAft>
                <a:spcPts val="0"/>
              </a:spcAft>
              <a:buFont typeface="Wingdings" panose="05000000000000000000" pitchFamily="2" charset="2"/>
              <a:buChar char="Ø"/>
            </a:pPr>
            <a:r>
              <a:rPr lang="en-US" sz="2000" b="1" dirty="0" smtClean="0"/>
              <a:t>Regulatory </a:t>
            </a:r>
            <a:r>
              <a:rPr lang="en-US" sz="2000" b="1" dirty="0"/>
              <a:t>Cooperation Council with Canada (RCC)</a:t>
            </a:r>
          </a:p>
          <a:p>
            <a:pPr marL="457200" lvl="1" indent="0">
              <a:spcBef>
                <a:spcPts val="0"/>
              </a:spcBef>
              <a:spcAft>
                <a:spcPts val="0"/>
              </a:spcAft>
              <a:buNone/>
            </a:pPr>
            <a:endParaRPr lang="en-US" sz="1800" b="1" dirty="0" smtClean="0"/>
          </a:p>
          <a:p>
            <a:pPr lvl="1">
              <a:spcBef>
                <a:spcPts val="0"/>
              </a:spcBef>
              <a:spcAft>
                <a:spcPts val="0"/>
              </a:spcAft>
              <a:buFont typeface="Wingdings" panose="05000000000000000000" pitchFamily="2" charset="2"/>
              <a:buChar char="Ø"/>
            </a:pPr>
            <a:r>
              <a:rPr lang="en-US" sz="2000" b="1" dirty="0" smtClean="0"/>
              <a:t>UAS Detection</a:t>
            </a:r>
          </a:p>
          <a:p>
            <a:pPr lvl="2">
              <a:spcBef>
                <a:spcPts val="0"/>
              </a:spcBef>
              <a:spcAft>
                <a:spcPts val="0"/>
              </a:spcAft>
            </a:pPr>
            <a:r>
              <a:rPr lang="en-US" sz="1800" dirty="0" smtClean="0"/>
              <a:t>Evaluating </a:t>
            </a:r>
            <a:r>
              <a:rPr lang="en-US" sz="1800" dirty="0"/>
              <a:t>technology solutions for detecting small UAS near airports include </a:t>
            </a:r>
            <a:r>
              <a:rPr lang="en-US" sz="1800" dirty="0" smtClean="0"/>
              <a:t>partnering on testing in Helsinki, Finland</a:t>
            </a:r>
            <a:endParaRPr lang="en-US" sz="1800" dirty="0"/>
          </a:p>
          <a:p>
            <a:pPr lvl="1">
              <a:spcBef>
                <a:spcPts val="0"/>
              </a:spcBef>
              <a:spcAft>
                <a:spcPts val="0"/>
              </a:spcAft>
            </a:pPr>
            <a:endParaRPr lang="en-US" sz="1800" b="1" dirty="0"/>
          </a:p>
          <a:p>
            <a:pPr>
              <a:spcBef>
                <a:spcPts val="0"/>
              </a:spcBef>
              <a:spcAft>
                <a:spcPts val="0"/>
              </a:spcAft>
              <a:buFont typeface="Arial" panose="020B0604020202020204" pitchFamily="34" charset="0"/>
              <a:buChar char="•"/>
            </a:pPr>
            <a:r>
              <a:rPr lang="en-US" sz="2200" b="1" dirty="0" smtClean="0"/>
              <a:t>Engaging in direct dialogue </a:t>
            </a:r>
            <a:r>
              <a:rPr lang="en-US" sz="2200" b="1" dirty="0"/>
              <a:t>with bilateral partners such as </a:t>
            </a:r>
            <a:r>
              <a:rPr lang="en-US" sz="2200" b="1" dirty="0" smtClean="0"/>
              <a:t>EASA  and FATA.</a:t>
            </a:r>
          </a:p>
        </p:txBody>
      </p:sp>
      <p:sp>
        <p:nvSpPr>
          <p:cNvPr id="5" name="Title 3"/>
          <p:cNvSpPr txBox="1">
            <a:spLocks/>
          </p:cNvSpPr>
          <p:nvPr/>
        </p:nvSpPr>
        <p:spPr>
          <a:xfrm>
            <a:off x="304800" y="346586"/>
            <a:ext cx="9144000" cy="668215"/>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1" kern="1200">
                <a:solidFill>
                  <a:srgbClr val="19345B"/>
                </a:solidFill>
                <a:latin typeface="+mj-lt"/>
                <a:ea typeface="+mj-ea"/>
                <a:cs typeface="+mj-cs"/>
              </a:defRPr>
            </a:lvl1pPr>
          </a:lstStyle>
          <a:p>
            <a:r>
              <a:rPr lang="en-US" sz="3600" dirty="0">
                <a:latin typeface="Calibri" panose="020F0502020204030204" pitchFamily="34" charset="0"/>
                <a:cs typeface="Calibri" panose="020F0502020204030204" pitchFamily="34" charset="0"/>
              </a:rPr>
              <a:t>International Partnerships &amp; </a:t>
            </a:r>
            <a:r>
              <a:rPr lang="en-US" sz="3600" dirty="0" smtClean="0">
                <a:latin typeface="Calibri" panose="020F0502020204030204" pitchFamily="34" charset="0"/>
                <a:cs typeface="Calibri" panose="020F0502020204030204" pitchFamily="34" charset="0"/>
              </a:rPr>
              <a:t>Harmonization</a:t>
            </a:r>
            <a:endParaRPr lang="en-US" sz="3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316" y="2743200"/>
            <a:ext cx="1600200" cy="924180"/>
          </a:xfrm>
          <a:prstGeom prst="rect">
            <a:avLst/>
          </a:prstGeom>
        </p:spPr>
      </p:pic>
      <p:pic>
        <p:nvPicPr>
          <p:cNvPr id="12" name="Picture 11"/>
          <p:cNvPicPr>
            <a:picLocks noChangeAspect="1"/>
          </p:cNvPicPr>
          <p:nvPr/>
        </p:nvPicPr>
        <p:blipFill>
          <a:blip r:embed="rId4"/>
          <a:stretch>
            <a:fillRect/>
          </a:stretch>
        </p:blipFill>
        <p:spPr>
          <a:xfrm>
            <a:off x="6778058" y="1049214"/>
            <a:ext cx="1596458" cy="399311"/>
          </a:xfrm>
          <a:prstGeom prst="rect">
            <a:avLst/>
          </a:prstGeom>
        </p:spPr>
      </p:pic>
    </p:spTree>
    <p:extLst>
      <p:ext uri="{BB962C8B-B14F-4D97-AF65-F5344CB8AC3E}">
        <p14:creationId xmlns:p14="http://schemas.microsoft.com/office/powerpoint/2010/main" val="408549158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082513"/>
            <a:ext cx="8305799" cy="4784887"/>
          </a:xfrm>
        </p:spPr>
        <p:txBody>
          <a:bodyPr>
            <a:normAutofit lnSpcReduction="10000"/>
          </a:bodyPr>
          <a:lstStyle/>
          <a:p>
            <a:pPr marL="400050">
              <a:spcAft>
                <a:spcPts val="600"/>
              </a:spcAft>
              <a:buFont typeface="Wingdings" panose="05000000000000000000" pitchFamily="2" charset="2"/>
              <a:buChar char="Ø"/>
            </a:pPr>
            <a:r>
              <a:rPr lang="en-US" sz="2200" dirty="0"/>
              <a:t>Leading UAS talks at Major FAA International Events:</a:t>
            </a:r>
          </a:p>
          <a:p>
            <a:pPr lvl="1">
              <a:buFont typeface="Arial" panose="020B0604020202020204" pitchFamily="34" charset="0"/>
              <a:buChar char="•"/>
            </a:pPr>
            <a:r>
              <a:rPr lang="en-US" sz="2000" dirty="0">
                <a:solidFill>
                  <a:srgbClr val="002060"/>
                </a:solidFill>
              </a:rPr>
              <a:t>FAA/AUVSI UAS Symposium</a:t>
            </a:r>
          </a:p>
          <a:p>
            <a:pPr lvl="1">
              <a:buFont typeface="Arial" panose="020B0604020202020204" pitchFamily="34" charset="0"/>
              <a:buChar char="•"/>
            </a:pPr>
            <a:r>
              <a:rPr lang="en-US" sz="2000" dirty="0" smtClean="0">
                <a:solidFill>
                  <a:srgbClr val="002060"/>
                </a:solidFill>
              </a:rPr>
              <a:t>FAA </a:t>
            </a:r>
            <a:r>
              <a:rPr lang="en-US" sz="2000" dirty="0">
                <a:solidFill>
                  <a:srgbClr val="002060"/>
                </a:solidFill>
              </a:rPr>
              <a:t>- TCCA Annual Bilateral Meeting</a:t>
            </a:r>
          </a:p>
          <a:p>
            <a:pPr lvl="1">
              <a:spcAft>
                <a:spcPts val="200"/>
              </a:spcAft>
              <a:buFont typeface="Arial" panose="020B0604020202020204" pitchFamily="34" charset="0"/>
              <a:buChar char="•"/>
            </a:pPr>
            <a:r>
              <a:rPr lang="en-US" sz="2000" dirty="0">
                <a:solidFill>
                  <a:srgbClr val="002060"/>
                </a:solidFill>
              </a:rPr>
              <a:t>FAA - Asia-Pacific Flight Standards Meeting </a:t>
            </a:r>
          </a:p>
          <a:p>
            <a:pPr lvl="1">
              <a:spcAft>
                <a:spcPts val="200"/>
              </a:spcAft>
              <a:buFont typeface="Arial" panose="020B0604020202020204" pitchFamily="34" charset="0"/>
              <a:buChar char="•"/>
            </a:pPr>
            <a:r>
              <a:rPr lang="en-US" sz="2000" dirty="0">
                <a:solidFill>
                  <a:srgbClr val="002060"/>
                </a:solidFill>
              </a:rPr>
              <a:t>FAA - Western Hemisphere FAA Flight Standards Meeting </a:t>
            </a:r>
          </a:p>
          <a:p>
            <a:pPr lvl="1">
              <a:spcAft>
                <a:spcPts val="200"/>
              </a:spcAft>
              <a:buFont typeface="Arial" panose="020B0604020202020204" pitchFamily="34" charset="0"/>
              <a:buChar char="•"/>
            </a:pPr>
            <a:r>
              <a:rPr lang="en-US" sz="2000" dirty="0">
                <a:solidFill>
                  <a:srgbClr val="002060"/>
                </a:solidFill>
              </a:rPr>
              <a:t>FAA - International Rotorcraft Safety Conference</a:t>
            </a:r>
          </a:p>
          <a:p>
            <a:pPr lvl="1">
              <a:spcAft>
                <a:spcPts val="200"/>
              </a:spcAft>
              <a:buFont typeface="Arial" panose="020B0604020202020204" pitchFamily="34" charset="0"/>
              <a:buChar char="•"/>
            </a:pPr>
            <a:r>
              <a:rPr lang="en-US" sz="2000" dirty="0">
                <a:solidFill>
                  <a:srgbClr val="002060"/>
                </a:solidFill>
              </a:rPr>
              <a:t>FAA - Asia-Pacific Bilateral Partners Dialogue</a:t>
            </a:r>
          </a:p>
          <a:p>
            <a:pPr lvl="1">
              <a:spcAft>
                <a:spcPts val="1200"/>
              </a:spcAft>
              <a:buFont typeface="Arial" panose="020B0604020202020204" pitchFamily="34" charset="0"/>
              <a:buChar char="•"/>
            </a:pPr>
            <a:r>
              <a:rPr lang="en-US" sz="2000" dirty="0">
                <a:solidFill>
                  <a:srgbClr val="002060"/>
                </a:solidFill>
              </a:rPr>
              <a:t>FAA - EASA International Aviation Safety </a:t>
            </a:r>
            <a:r>
              <a:rPr lang="en-US" sz="2000" dirty="0" smtClean="0">
                <a:solidFill>
                  <a:srgbClr val="002060"/>
                </a:solidFill>
              </a:rPr>
              <a:t>Conference</a:t>
            </a:r>
          </a:p>
          <a:p>
            <a:pPr>
              <a:spcAft>
                <a:spcPts val="400"/>
              </a:spcAft>
              <a:buFont typeface="Wingdings" panose="05000000000000000000" pitchFamily="2" charset="2"/>
              <a:buChar char="Ø"/>
            </a:pPr>
            <a:r>
              <a:rPr lang="en-US" sz="2200" b="1" dirty="0" smtClean="0"/>
              <a:t>Engaging Stakeholders at Major International Events:</a:t>
            </a:r>
          </a:p>
          <a:p>
            <a:pPr lvl="1">
              <a:spcAft>
                <a:spcPts val="200"/>
              </a:spcAft>
              <a:buFont typeface="Arial" panose="020B0604020202020204" pitchFamily="34" charset="0"/>
              <a:buChar char="•"/>
            </a:pPr>
            <a:r>
              <a:rPr lang="en-US" sz="2000" dirty="0">
                <a:solidFill>
                  <a:srgbClr val="002060"/>
                </a:solidFill>
              </a:rPr>
              <a:t>AUVSI  </a:t>
            </a:r>
            <a:r>
              <a:rPr lang="en-US" sz="2000" dirty="0" err="1">
                <a:solidFill>
                  <a:srgbClr val="002060"/>
                </a:solidFill>
              </a:rPr>
              <a:t>Xponential</a:t>
            </a:r>
            <a:r>
              <a:rPr lang="en-US" sz="2000" dirty="0">
                <a:solidFill>
                  <a:srgbClr val="002060"/>
                </a:solidFill>
              </a:rPr>
              <a:t> – All Things Unmanned</a:t>
            </a:r>
          </a:p>
          <a:p>
            <a:pPr lvl="1">
              <a:spcAft>
                <a:spcPts val="200"/>
              </a:spcAft>
              <a:buFont typeface="Arial" panose="020B0604020202020204" pitchFamily="34" charset="0"/>
              <a:buChar char="•"/>
            </a:pPr>
            <a:r>
              <a:rPr lang="en-US" sz="2000" dirty="0" smtClean="0">
                <a:solidFill>
                  <a:srgbClr val="002060"/>
                </a:solidFill>
              </a:rPr>
              <a:t>RTCA </a:t>
            </a:r>
            <a:r>
              <a:rPr lang="en-US" sz="2000" dirty="0">
                <a:solidFill>
                  <a:srgbClr val="002060"/>
                </a:solidFill>
              </a:rPr>
              <a:t>Global Aviation Symposium</a:t>
            </a:r>
          </a:p>
          <a:p>
            <a:pPr lvl="1">
              <a:buFont typeface="Arial" panose="020B0604020202020204" pitchFamily="34" charset="0"/>
              <a:buChar char="•"/>
            </a:pPr>
            <a:r>
              <a:rPr lang="en-US" sz="2000" dirty="0" smtClean="0">
                <a:solidFill>
                  <a:srgbClr val="002060"/>
                </a:solidFill>
              </a:rPr>
              <a:t>International </a:t>
            </a:r>
            <a:r>
              <a:rPr lang="en-US" sz="2000" dirty="0">
                <a:solidFill>
                  <a:srgbClr val="002060"/>
                </a:solidFill>
              </a:rPr>
              <a:t>Drone Expo (IDE</a:t>
            </a:r>
            <a:r>
              <a:rPr lang="en-US" sz="2000" dirty="0" smtClean="0">
                <a:solidFill>
                  <a:srgbClr val="002060"/>
                </a:solidFill>
              </a:rPr>
              <a:t>)</a:t>
            </a:r>
          </a:p>
        </p:txBody>
      </p:sp>
      <p:sp>
        <p:nvSpPr>
          <p:cNvPr id="6" name="Title 3"/>
          <p:cNvSpPr txBox="1">
            <a:spLocks/>
          </p:cNvSpPr>
          <p:nvPr/>
        </p:nvSpPr>
        <p:spPr>
          <a:xfrm>
            <a:off x="304800" y="366441"/>
            <a:ext cx="9144000" cy="668215"/>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1" kern="1200">
                <a:solidFill>
                  <a:srgbClr val="19345B"/>
                </a:solidFill>
                <a:latin typeface="+mj-lt"/>
                <a:ea typeface="+mj-ea"/>
                <a:cs typeface="+mj-cs"/>
              </a:defRPr>
            </a:lvl1pPr>
          </a:lstStyle>
          <a:p>
            <a:r>
              <a:rPr lang="en-US" sz="3600" dirty="0">
                <a:latin typeface="Calibri" panose="020F0502020204030204" pitchFamily="34" charset="0"/>
                <a:cs typeface="Calibri" panose="020F0502020204030204" pitchFamily="34" charset="0"/>
              </a:rPr>
              <a:t>International Partnerships &amp; </a:t>
            </a:r>
            <a:r>
              <a:rPr lang="en-US" sz="3600" dirty="0" smtClean="0">
                <a:latin typeface="Calibri" panose="020F0502020204030204" pitchFamily="34" charset="0"/>
                <a:cs typeface="Calibri" panose="020F0502020204030204" pitchFamily="34" charset="0"/>
              </a:rPr>
              <a:t>Harmonization</a:t>
            </a:r>
            <a:endParaRPr lang="en-US" sz="3600" dirty="0">
              <a:latin typeface="Calibri" panose="020F0502020204030204" pitchFamily="34" charset="0"/>
              <a:cs typeface="Calibri" panose="020F0502020204030204" pitchFamily="34" charset="0"/>
            </a:endParaRPr>
          </a:p>
        </p:txBody>
      </p:sp>
      <p:pic>
        <p:nvPicPr>
          <p:cNvPr id="7" name="Picture 2" descr="http://www.xponential.org/xponential2017/CUSTOM/images/xpo17/XPO_Logo_Horiz_K.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495800"/>
            <a:ext cx="1998162" cy="571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400800" y="1658626"/>
            <a:ext cx="2218174" cy="838200"/>
          </a:xfrm>
          <a:prstGeom prst="rect">
            <a:avLst/>
          </a:prstGeom>
        </p:spPr>
      </p:pic>
    </p:spTree>
    <p:extLst>
      <p:ext uri="{BB962C8B-B14F-4D97-AF65-F5344CB8AC3E}">
        <p14:creationId xmlns:p14="http://schemas.microsoft.com/office/powerpoint/2010/main" val="2341802312"/>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975112" y="951641"/>
            <a:ext cx="5181600" cy="208210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5575" y="228600"/>
            <a:ext cx="8836025" cy="792162"/>
          </a:xfrm>
        </p:spPr>
        <p:txBody>
          <a:bodyPr>
            <a:noAutofit/>
          </a:bodyPr>
          <a:lstStyle/>
          <a:p>
            <a:pPr algn="ctr"/>
            <a:r>
              <a:rPr lang="en-US" dirty="0">
                <a:solidFill>
                  <a:srgbClr val="002060"/>
                </a:solidFill>
              </a:rPr>
              <a:t>The Big </a:t>
            </a:r>
            <a:r>
              <a:rPr lang="en-US" dirty="0" smtClean="0">
                <a:solidFill>
                  <a:srgbClr val="002060"/>
                </a:solidFill>
              </a:rPr>
              <a:t>Picture: Collaboration is key!</a:t>
            </a:r>
            <a:endParaRPr lang="en-US" dirty="0">
              <a:solidFill>
                <a:srgbClr val="002060"/>
              </a:solidFill>
            </a:endParaRPr>
          </a:p>
        </p:txBody>
      </p:sp>
      <p:sp>
        <p:nvSpPr>
          <p:cNvPr id="12" name="AutoShape 2" descr="Image result for clipart p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4" descr="Image result for clipart pa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333" b="93778" l="0" r="100000"/>
                    </a14:imgEffect>
                  </a14:imgLayer>
                </a14:imgProps>
              </a:ext>
              <a:ext uri="{28A0092B-C50C-407E-A947-70E740481C1C}">
                <a14:useLocalDpi xmlns:a14="http://schemas.microsoft.com/office/drawing/2010/main" val="0"/>
              </a:ext>
            </a:extLst>
          </a:blip>
          <a:srcRect/>
          <a:stretch>
            <a:fillRect/>
          </a:stretch>
        </p:blipFill>
        <p:spPr bwMode="auto">
          <a:xfrm>
            <a:off x="3352800" y="40290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619500" y="4888229"/>
            <a:ext cx="1600200" cy="584775"/>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cs typeface="Calibri" panose="020F0502020204030204" pitchFamily="34" charset="0"/>
              </a:rPr>
              <a:t>Implementation Plan</a:t>
            </a:r>
            <a:endParaRPr lang="en-US" sz="1600" b="1" dirty="0">
              <a:solidFill>
                <a:schemeClr val="bg1"/>
              </a:solidFill>
              <a:latin typeface="Calibri" panose="020F0502020204030204" pitchFamily="34" charset="0"/>
              <a:cs typeface="Calibri" panose="020F0502020204030204" pitchFamily="34" charset="0"/>
            </a:endParaRPr>
          </a:p>
        </p:txBody>
      </p:sp>
      <p:grpSp>
        <p:nvGrpSpPr>
          <p:cNvPr id="4" name="Group 3"/>
          <p:cNvGrpSpPr/>
          <p:nvPr/>
        </p:nvGrpSpPr>
        <p:grpSpPr>
          <a:xfrm>
            <a:off x="5705475" y="2809875"/>
            <a:ext cx="2143125" cy="2143125"/>
            <a:chOff x="5490402" y="2581140"/>
            <a:chExt cx="2143125" cy="2143125"/>
          </a:xfrm>
        </p:grpSpPr>
        <p:pic>
          <p:nvPicPr>
            <p:cNvPr id="16" name="Picture 5"/>
            <p:cNvPicPr>
              <a:picLocks noChangeAspect="1" noChangeArrowheads="1"/>
            </p:cNvPicPr>
            <p:nvPr/>
          </p:nvPicPr>
          <p:blipFill>
            <a:blip r:embed="rId4">
              <a:extLst>
                <a:ext uri="{BEBA8EAE-BF5A-486C-A8C5-ECC9F3942E4B}">
                  <a14:imgProps xmlns:a14="http://schemas.microsoft.com/office/drawing/2010/main">
                    <a14:imgLayer r:embed="rId3">
                      <a14:imgEffect>
                        <a14:backgroundRemoval t="4000" b="98667" l="0" r="100000"/>
                      </a14:imgEffect>
                    </a14:imgLayer>
                  </a14:imgProps>
                </a:ext>
                <a:ext uri="{28A0092B-C50C-407E-A947-70E740481C1C}">
                  <a14:useLocalDpi xmlns:a14="http://schemas.microsoft.com/office/drawing/2010/main" val="0"/>
                </a:ext>
              </a:extLst>
            </a:blip>
            <a:srcRect/>
            <a:stretch>
              <a:fillRect/>
            </a:stretch>
          </p:blipFill>
          <p:spPr bwMode="auto">
            <a:xfrm rot="18953516">
              <a:off x="5490402" y="258114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rot="19029819">
              <a:off x="5691327" y="3372243"/>
              <a:ext cx="1715545" cy="584775"/>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cs typeface="Calibri" panose="020F0502020204030204" pitchFamily="34" charset="0"/>
                </a:rPr>
                <a:t>Provide Minimum Standards</a:t>
              </a:r>
              <a:endParaRPr lang="en-US" sz="1600" b="1" dirty="0">
                <a:solidFill>
                  <a:schemeClr val="bg1"/>
                </a:solidFill>
                <a:latin typeface="Calibri" panose="020F0502020204030204" pitchFamily="34" charset="0"/>
                <a:cs typeface="Calibri" panose="020F0502020204030204" pitchFamily="34" charset="0"/>
              </a:endParaRPr>
            </a:p>
          </p:txBody>
        </p:sp>
      </p:grpSp>
      <p:grpSp>
        <p:nvGrpSpPr>
          <p:cNvPr id="5" name="Group 4"/>
          <p:cNvGrpSpPr/>
          <p:nvPr/>
        </p:nvGrpSpPr>
        <p:grpSpPr>
          <a:xfrm>
            <a:off x="990600" y="2733675"/>
            <a:ext cx="2143125" cy="2143125"/>
            <a:chOff x="1223108" y="2513839"/>
            <a:chExt cx="2143125" cy="2143125"/>
          </a:xfrm>
        </p:grpSpPr>
        <p:pic>
          <p:nvPicPr>
            <p:cNvPr id="18" name="Picture 5"/>
            <p:cNvPicPr>
              <a:picLocks noChangeAspect="1" noChangeArrowheads="1"/>
            </p:cNvPicPr>
            <p:nvPr/>
          </p:nvPicPr>
          <p:blipFill>
            <a:blip r:embed="rId4">
              <a:extLst>
                <a:ext uri="{BEBA8EAE-BF5A-486C-A8C5-ECC9F3942E4B}">
                  <a14:imgProps xmlns:a14="http://schemas.microsoft.com/office/drawing/2010/main">
                    <a14:imgLayer r:embed="rId3">
                      <a14:imgEffect>
                        <a14:backgroundRemoval t="4000" b="98667" l="0" r="100000"/>
                      </a14:imgEffect>
                    </a14:imgLayer>
                  </a14:imgProps>
                </a:ext>
                <a:ext uri="{28A0092B-C50C-407E-A947-70E740481C1C}">
                  <a14:useLocalDpi xmlns:a14="http://schemas.microsoft.com/office/drawing/2010/main" val="0"/>
                </a:ext>
              </a:extLst>
            </a:blip>
            <a:srcRect/>
            <a:stretch>
              <a:fillRect/>
            </a:stretch>
          </p:blipFill>
          <p:spPr bwMode="auto">
            <a:xfrm rot="2662790">
              <a:off x="1223108" y="251383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rot="2739093">
              <a:off x="1535750" y="3293014"/>
              <a:ext cx="1524000" cy="584775"/>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cs typeface="Calibri" panose="020F0502020204030204" pitchFamily="34" charset="0"/>
                </a:rPr>
                <a:t>Manage NAS Access</a:t>
              </a:r>
              <a:endParaRPr lang="en-US" sz="1600" b="1" dirty="0">
                <a:solidFill>
                  <a:schemeClr val="bg1"/>
                </a:solidFill>
                <a:latin typeface="Calibri" panose="020F0502020204030204" pitchFamily="34" charset="0"/>
                <a:cs typeface="Calibri" panose="020F0502020204030204" pitchFamily="34" charset="0"/>
              </a:endParaRPr>
            </a:p>
          </p:txBody>
        </p:sp>
      </p:grpSp>
      <p:sp>
        <p:nvSpPr>
          <p:cNvPr id="23" name="Bent Arrow 22"/>
          <p:cNvSpPr/>
          <p:nvPr/>
        </p:nvSpPr>
        <p:spPr>
          <a:xfrm rot="5400000">
            <a:off x="2971801" y="3343274"/>
            <a:ext cx="1219200" cy="1219201"/>
          </a:xfrm>
          <a:prstGeom prst="bentArrow">
            <a:avLst/>
          </a:prstGeom>
          <a:solidFill>
            <a:srgbClr val="BF7317"/>
          </a:solid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31" name="Bent Arrow 30"/>
          <p:cNvSpPr/>
          <p:nvPr/>
        </p:nvSpPr>
        <p:spPr>
          <a:xfrm rot="5400000">
            <a:off x="4633284" y="3358190"/>
            <a:ext cx="1219200" cy="1189369"/>
          </a:xfrm>
          <a:prstGeom prst="bentArrow">
            <a:avLst/>
          </a:prstGeom>
          <a:solidFill>
            <a:schemeClr val="accent6"/>
          </a:solidFill>
          <a:scene3d>
            <a:camera prst="orthographicFront">
              <a:rot lat="10800000" lon="0" rev="1080000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25" name="Rounded Rectangle 24"/>
          <p:cNvSpPr/>
          <p:nvPr/>
        </p:nvSpPr>
        <p:spPr>
          <a:xfrm>
            <a:off x="5555372" y="2207322"/>
            <a:ext cx="762000" cy="381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JARUS</a:t>
            </a:r>
            <a:endParaRPr lang="en-US" sz="1400" b="1" dirty="0">
              <a:latin typeface="Calibri" panose="020F0502020204030204" pitchFamily="34" charset="0"/>
              <a:cs typeface="Calibri" panose="020F0502020204030204" pitchFamily="34" charset="0"/>
            </a:endParaRPr>
          </a:p>
        </p:txBody>
      </p:sp>
      <p:sp>
        <p:nvSpPr>
          <p:cNvPr id="33" name="Rounded Rectangle 32"/>
          <p:cNvSpPr/>
          <p:nvPr/>
        </p:nvSpPr>
        <p:spPr>
          <a:xfrm>
            <a:off x="4076699" y="3148908"/>
            <a:ext cx="685800" cy="35629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DAC</a:t>
            </a:r>
            <a:endParaRPr lang="en-US" sz="1400" b="1" dirty="0">
              <a:latin typeface="Calibri" panose="020F0502020204030204" pitchFamily="34" charset="0"/>
              <a:cs typeface="Calibri" panose="020F0502020204030204" pitchFamily="34" charset="0"/>
            </a:endParaRPr>
          </a:p>
        </p:txBody>
      </p:sp>
      <p:sp>
        <p:nvSpPr>
          <p:cNvPr id="34" name="Rounded Rectangle 33"/>
          <p:cNvSpPr/>
          <p:nvPr/>
        </p:nvSpPr>
        <p:spPr>
          <a:xfrm>
            <a:off x="3810000" y="1752600"/>
            <a:ext cx="685800" cy="35629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UAST</a:t>
            </a:r>
            <a:endParaRPr lang="en-US" sz="1400" b="1" dirty="0">
              <a:latin typeface="Calibri" panose="020F0502020204030204" pitchFamily="34" charset="0"/>
              <a:cs typeface="Calibri" panose="020F0502020204030204" pitchFamily="34" charset="0"/>
            </a:endParaRPr>
          </a:p>
        </p:txBody>
      </p:sp>
      <p:sp>
        <p:nvSpPr>
          <p:cNvPr id="35" name="Rounded Rectangle 34"/>
          <p:cNvSpPr/>
          <p:nvPr/>
        </p:nvSpPr>
        <p:spPr>
          <a:xfrm>
            <a:off x="2870858" y="2239077"/>
            <a:ext cx="1104899" cy="45320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Center of Excellence</a:t>
            </a:r>
            <a:endParaRPr lang="en-US" sz="1400" b="1" dirty="0">
              <a:latin typeface="Calibri" panose="020F0502020204030204" pitchFamily="34" charset="0"/>
              <a:cs typeface="Calibri" panose="020F0502020204030204" pitchFamily="34" charset="0"/>
            </a:endParaRPr>
          </a:p>
        </p:txBody>
      </p:sp>
      <p:sp>
        <p:nvSpPr>
          <p:cNvPr id="36" name="Rounded Rectangle 35"/>
          <p:cNvSpPr/>
          <p:nvPr/>
        </p:nvSpPr>
        <p:spPr>
          <a:xfrm>
            <a:off x="4305300" y="1244284"/>
            <a:ext cx="685800" cy="35629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RTCA</a:t>
            </a:r>
            <a:endParaRPr lang="en-US" sz="1400" b="1" dirty="0">
              <a:latin typeface="Calibri" panose="020F0502020204030204" pitchFamily="34" charset="0"/>
              <a:cs typeface="Calibri" panose="020F0502020204030204" pitchFamily="34" charset="0"/>
            </a:endParaRPr>
          </a:p>
        </p:txBody>
      </p:sp>
      <p:sp>
        <p:nvSpPr>
          <p:cNvPr id="37" name="Rounded Rectangle 36"/>
          <p:cNvSpPr/>
          <p:nvPr/>
        </p:nvSpPr>
        <p:spPr>
          <a:xfrm>
            <a:off x="5664171" y="1197697"/>
            <a:ext cx="685800" cy="35629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ASTM</a:t>
            </a:r>
            <a:endParaRPr lang="en-US" sz="1400" b="1" dirty="0">
              <a:latin typeface="Calibri" panose="020F0502020204030204" pitchFamily="34" charset="0"/>
              <a:cs typeface="Calibri" panose="020F0502020204030204" pitchFamily="34" charset="0"/>
            </a:endParaRPr>
          </a:p>
        </p:txBody>
      </p:sp>
      <p:sp>
        <p:nvSpPr>
          <p:cNvPr id="38" name="Rounded Rectangle 37"/>
          <p:cNvSpPr/>
          <p:nvPr/>
        </p:nvSpPr>
        <p:spPr>
          <a:xfrm>
            <a:off x="2971800" y="1243908"/>
            <a:ext cx="762000" cy="35629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Ex Com</a:t>
            </a:r>
            <a:endParaRPr lang="en-US" sz="1400" b="1" dirty="0">
              <a:latin typeface="Calibri" panose="020F0502020204030204" pitchFamily="34" charset="0"/>
              <a:cs typeface="Calibri" panose="020F0502020204030204" pitchFamily="34" charset="0"/>
            </a:endParaRPr>
          </a:p>
        </p:txBody>
      </p:sp>
      <p:sp>
        <p:nvSpPr>
          <p:cNvPr id="26" name="Right Arrow 25"/>
          <p:cNvSpPr/>
          <p:nvPr/>
        </p:nvSpPr>
        <p:spPr>
          <a:xfrm rot="2961369">
            <a:off x="5377281" y="2990528"/>
            <a:ext cx="920576" cy="292629"/>
          </a:xfrm>
          <a:prstGeom prst="rightArrow">
            <a:avLst/>
          </a:prstGeom>
          <a:solidFill>
            <a:srgbClr val="BF7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5400000">
            <a:off x="4152898" y="3701785"/>
            <a:ext cx="533399" cy="292629"/>
          </a:xfrm>
          <a:prstGeom prst="rightArrow">
            <a:avLst/>
          </a:prstGeom>
          <a:solidFill>
            <a:srgbClr val="BF7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7895227">
            <a:off x="2387870" y="2969584"/>
            <a:ext cx="868090" cy="292629"/>
          </a:xfrm>
          <a:prstGeom prst="rightArrow">
            <a:avLst/>
          </a:prstGeom>
          <a:solidFill>
            <a:srgbClr val="BF7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119978" y="2179816"/>
            <a:ext cx="1146953" cy="7129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b="1" dirty="0" smtClean="0">
                <a:latin typeface="Calibri" panose="020F0502020204030204" pitchFamily="34" charset="0"/>
                <a:cs typeface="Calibri" panose="020F0502020204030204" pitchFamily="34" charset="0"/>
              </a:rPr>
              <a:t>Aviation </a:t>
            </a:r>
          </a:p>
          <a:p>
            <a:pPr algn="ctr"/>
            <a:r>
              <a:rPr lang="en-US" sz="1300" b="1" dirty="0" smtClean="0">
                <a:latin typeface="Calibri" panose="020F0502020204030204" pitchFamily="34" charset="0"/>
                <a:cs typeface="Calibri" panose="020F0502020204030204" pitchFamily="34" charset="0"/>
              </a:rPr>
              <a:t>Rulemaking</a:t>
            </a:r>
          </a:p>
          <a:p>
            <a:pPr algn="ctr"/>
            <a:r>
              <a:rPr lang="en-US" sz="1300" b="1" dirty="0" smtClean="0">
                <a:latin typeface="Calibri" panose="020F0502020204030204" pitchFamily="34" charset="0"/>
                <a:cs typeface="Calibri" panose="020F0502020204030204" pitchFamily="34" charset="0"/>
              </a:rPr>
              <a:t>Committees</a:t>
            </a:r>
            <a:endParaRPr lang="en-US" sz="1300" b="1" dirty="0">
              <a:latin typeface="Calibri" panose="020F0502020204030204" pitchFamily="34" charset="0"/>
              <a:cs typeface="Calibri" panose="020F0502020204030204" pitchFamily="34" charset="0"/>
            </a:endParaRPr>
          </a:p>
        </p:txBody>
      </p:sp>
      <p:sp>
        <p:nvSpPr>
          <p:cNvPr id="43" name="Rounded Rectangle 42"/>
          <p:cNvSpPr/>
          <p:nvPr/>
        </p:nvSpPr>
        <p:spPr>
          <a:xfrm>
            <a:off x="4902171" y="1674985"/>
            <a:ext cx="1104900" cy="40853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Pathfinders</a:t>
            </a:r>
            <a:endParaRPr lang="en-US" sz="1400" b="1" dirty="0">
              <a:latin typeface="Calibri" panose="020F0502020204030204" pitchFamily="34" charset="0"/>
              <a:cs typeface="Calibri" panose="020F0502020204030204" pitchFamily="34" charset="0"/>
            </a:endParaRPr>
          </a:p>
        </p:txBody>
      </p:sp>
      <p:sp>
        <p:nvSpPr>
          <p:cNvPr id="44" name="Rounded Rectangle 43"/>
          <p:cNvSpPr/>
          <p:nvPr/>
        </p:nvSpPr>
        <p:spPr>
          <a:xfrm>
            <a:off x="2619375" y="1751185"/>
            <a:ext cx="952500" cy="40853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Test Sites</a:t>
            </a:r>
            <a:endParaRPr lang="en-US" sz="1400" b="1" dirty="0">
              <a:latin typeface="Calibri" panose="020F0502020204030204" pitchFamily="34" charset="0"/>
              <a:cs typeface="Calibri" panose="020F0502020204030204" pitchFamily="34" charset="0"/>
            </a:endParaRPr>
          </a:p>
        </p:txBody>
      </p:sp>
      <p:sp>
        <p:nvSpPr>
          <p:cNvPr id="29" name="Rounded Rectangle 28"/>
          <p:cNvSpPr/>
          <p:nvPr/>
        </p:nvSpPr>
        <p:spPr>
          <a:xfrm>
            <a:off x="6172200" y="1647489"/>
            <a:ext cx="685800" cy="35629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latin typeface="Calibri" panose="020F0502020204030204" pitchFamily="34" charset="0"/>
                <a:cs typeface="Calibri" panose="020F0502020204030204" pitchFamily="34" charset="0"/>
              </a:rPr>
              <a:t>ICAO</a:t>
            </a:r>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590649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8472488" cy="1752600"/>
          </a:xfrm>
        </p:spPr>
        <p:txBody>
          <a:bodyPr/>
          <a:lstStyle/>
          <a:p>
            <a:pPr algn="ctr">
              <a:spcAft>
                <a:spcPts val="1200"/>
              </a:spcAft>
            </a:pPr>
            <a:r>
              <a:rPr lang="en-US" sz="4000" dirty="0">
                <a:solidFill>
                  <a:srgbClr val="002060"/>
                </a:solidFill>
              </a:rPr>
              <a:t>Non</a:t>
            </a:r>
            <a:r>
              <a:rPr lang="en-US" sz="4000" dirty="0" smtClean="0">
                <a:solidFill>
                  <a:srgbClr val="002060"/>
                </a:solidFill>
              </a:rPr>
              <a:t>-Regulatory </a:t>
            </a:r>
            <a:r>
              <a:rPr lang="en-US" sz="4000" dirty="0">
                <a:solidFill>
                  <a:srgbClr val="002060"/>
                </a:solidFill>
              </a:rPr>
              <a:t>Mechanisms </a:t>
            </a:r>
            <a:r>
              <a:rPr lang="en-US" sz="4000" dirty="0" smtClean="0">
                <a:solidFill>
                  <a:srgbClr val="002060"/>
                </a:solidFill>
              </a:rPr>
              <a:t>that Advance </a:t>
            </a:r>
            <a:r>
              <a:rPr lang="en-US" sz="4000" dirty="0">
                <a:solidFill>
                  <a:srgbClr val="002060"/>
                </a:solidFill>
              </a:rPr>
              <a:t>UAS </a:t>
            </a:r>
            <a:r>
              <a:rPr lang="en-US" sz="4000" dirty="0" smtClean="0">
                <a:solidFill>
                  <a:srgbClr val="002060"/>
                </a:solidFill>
              </a:rPr>
              <a:t>Integration</a:t>
            </a:r>
            <a:endParaRPr lang="en-US" sz="4000" dirty="0">
              <a:solidFill>
                <a:srgbClr val="002060"/>
              </a:solidFill>
            </a:endParaRPr>
          </a:p>
        </p:txBody>
      </p:sp>
    </p:spTree>
    <p:extLst>
      <p:ext uri="{BB962C8B-B14F-4D97-AF65-F5344CB8AC3E}">
        <p14:creationId xmlns:p14="http://schemas.microsoft.com/office/powerpoint/2010/main" val="2518397421"/>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tx2">
                    <a:lumMod val="75000"/>
                  </a:schemeClr>
                </a:solidFill>
              </a:rPr>
              <a:t>The Challenge</a:t>
            </a:r>
            <a:endParaRPr lang="en-US" dirty="0">
              <a:solidFill>
                <a:schemeClr val="tx2">
                  <a:lumMod val="75000"/>
                </a:schemeClr>
              </a:solidFill>
            </a:endParaRPr>
          </a:p>
        </p:txBody>
      </p:sp>
      <p:graphicFrame>
        <p:nvGraphicFramePr>
          <p:cNvPr id="4" name="Diagram 3"/>
          <p:cNvGraphicFramePr/>
          <p:nvPr>
            <p:extLst>
              <p:ext uri="{D42A27DB-BD31-4B8C-83A1-F6EECF244321}">
                <p14:modId xmlns:p14="http://schemas.microsoft.com/office/powerpoint/2010/main" val="380662005"/>
              </p:ext>
            </p:extLst>
          </p:nvPr>
        </p:nvGraphicFramePr>
        <p:xfrm>
          <a:off x="1600200" y="304800"/>
          <a:ext cx="6781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2896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798512"/>
          </a:xfrm>
        </p:spPr>
        <p:txBody>
          <a:bodyPr/>
          <a:lstStyle/>
          <a:p>
            <a:pPr>
              <a:spcAft>
                <a:spcPts val="1200"/>
              </a:spcAft>
            </a:pPr>
            <a:r>
              <a:rPr lang="en-US" dirty="0" smtClean="0"/>
              <a:t>The Need for Effective Communication</a:t>
            </a:r>
            <a:endParaRPr lang="en-US" dirty="0"/>
          </a:p>
        </p:txBody>
      </p:sp>
      <p:sp>
        <p:nvSpPr>
          <p:cNvPr id="4" name="Content Placeholder 4"/>
          <p:cNvSpPr>
            <a:spLocks noGrp="1"/>
          </p:cNvSpPr>
          <p:nvPr>
            <p:ph idx="1"/>
          </p:nvPr>
        </p:nvSpPr>
        <p:spPr>
          <a:xfrm>
            <a:off x="461226" y="1295400"/>
            <a:ext cx="8277837" cy="4572000"/>
          </a:xfrm>
        </p:spPr>
        <p:txBody>
          <a:bodyPr>
            <a:normAutofit fontScale="92500"/>
          </a:bodyPr>
          <a:lstStyle/>
          <a:p>
            <a:pPr>
              <a:spcAft>
                <a:spcPts val="1200"/>
              </a:spcAft>
            </a:pPr>
            <a:r>
              <a:rPr lang="en-US" sz="2000" b="0" dirty="0" smtClean="0"/>
              <a:t>Non-Regulatory Mechanisms  = “Outreach” campaigns to targeted audiences</a:t>
            </a:r>
          </a:p>
          <a:p>
            <a:pPr>
              <a:spcAft>
                <a:spcPts val="1200"/>
              </a:spcAft>
            </a:pPr>
            <a:r>
              <a:rPr lang="en-US" sz="2000" b="0" dirty="0" smtClean="0"/>
              <a:t>Product inserts, flyers, B4UFly app, websites, social media</a:t>
            </a:r>
          </a:p>
          <a:p>
            <a:pPr>
              <a:spcAft>
                <a:spcPts val="1200"/>
              </a:spcAft>
            </a:pPr>
            <a:endParaRPr lang="en-US" sz="2000" b="0" dirty="0" smtClean="0"/>
          </a:p>
          <a:p>
            <a:pPr>
              <a:spcAft>
                <a:spcPts val="1200"/>
              </a:spcAft>
            </a:pPr>
            <a:endParaRPr lang="en-US" sz="2000" b="0" dirty="0" smtClean="0"/>
          </a:p>
          <a:p>
            <a:pPr>
              <a:spcAft>
                <a:spcPts val="1200"/>
              </a:spcAft>
            </a:pPr>
            <a:endParaRPr lang="en-US" sz="2000" b="0" dirty="0"/>
          </a:p>
          <a:p>
            <a:pPr>
              <a:spcAft>
                <a:spcPts val="1200"/>
              </a:spcAft>
            </a:pPr>
            <a:endParaRPr lang="en-US" sz="2000" b="0" dirty="0" smtClean="0"/>
          </a:p>
          <a:p>
            <a:pPr>
              <a:spcAft>
                <a:spcPts val="1200"/>
              </a:spcAft>
            </a:pPr>
            <a:endParaRPr lang="en-US" sz="2000" b="0" dirty="0"/>
          </a:p>
          <a:p>
            <a:pPr marL="0" indent="0" algn="ctr">
              <a:spcAft>
                <a:spcPts val="1200"/>
              </a:spcAft>
              <a:buNone/>
            </a:pPr>
            <a:r>
              <a:rPr lang="en-US" sz="2600" dirty="0" smtClean="0">
                <a:solidFill>
                  <a:srgbClr val="FF0000"/>
                </a:solidFill>
              </a:rPr>
              <a:t>The FAA has learned this is a key component to UAS safety enhancements.</a:t>
            </a:r>
            <a:endParaRPr lang="en-US" sz="2600" dirty="0">
              <a:solidFill>
                <a:srgbClr val="FF0000"/>
              </a:solidFill>
            </a:endParaRPr>
          </a:p>
          <a:p>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7343" y="2358819"/>
            <a:ext cx="1792418" cy="22706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2535" y="3361143"/>
            <a:ext cx="1275491" cy="1275491"/>
          </a:xfrm>
          <a:prstGeom prst="rect">
            <a:avLst/>
          </a:prstGeom>
        </p:spPr>
      </p:pic>
      <p:grpSp>
        <p:nvGrpSpPr>
          <p:cNvPr id="7" name="Group 6"/>
          <p:cNvGrpSpPr/>
          <p:nvPr/>
        </p:nvGrpSpPr>
        <p:grpSpPr>
          <a:xfrm>
            <a:off x="3001297" y="2373567"/>
            <a:ext cx="2971799" cy="827166"/>
            <a:chOff x="3831771" y="1236617"/>
            <a:chExt cx="5312229" cy="1172392"/>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9817" y="1418409"/>
              <a:ext cx="4954361" cy="896093"/>
            </a:xfrm>
            <a:prstGeom prst="rect">
              <a:avLst/>
            </a:prstGeom>
            <a:ln>
              <a:noFill/>
            </a:ln>
          </p:spPr>
        </p:pic>
        <p:sp>
          <p:nvSpPr>
            <p:cNvPr id="9" name="Rectangle 8"/>
            <p:cNvSpPr/>
            <p:nvPr/>
          </p:nvSpPr>
          <p:spPr bwMode="auto">
            <a:xfrm>
              <a:off x="3831771" y="1236617"/>
              <a:ext cx="5312229" cy="1172392"/>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pSp>
      <p:pic>
        <p:nvPicPr>
          <p:cNvPr id="10" name="Picture 2" descr="http://www.faa.gov/uas/resources/manufacturers/media/FAA-UAS-Insert-6x9_Page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9213" y="2358818"/>
            <a:ext cx="1513795" cy="2270693"/>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774318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09" y="222568"/>
            <a:ext cx="8472488" cy="609600"/>
          </a:xfrm>
        </p:spPr>
        <p:txBody>
          <a:bodyPr>
            <a:noAutofit/>
          </a:bodyPr>
          <a:lstStyle/>
          <a:p>
            <a:r>
              <a:rPr lang="en-US" dirty="0" smtClean="0">
                <a:solidFill>
                  <a:srgbClr val="002060"/>
                </a:solidFill>
              </a:rPr>
              <a:t>The Challenge</a:t>
            </a:r>
            <a:endParaRPr lang="en-US" dirty="0">
              <a:solidFill>
                <a:srgbClr val="002060"/>
              </a:solidFill>
            </a:endParaRPr>
          </a:p>
        </p:txBody>
      </p:sp>
      <p:grpSp>
        <p:nvGrpSpPr>
          <p:cNvPr id="24" name="Group 23"/>
          <p:cNvGrpSpPr/>
          <p:nvPr/>
        </p:nvGrpSpPr>
        <p:grpSpPr>
          <a:xfrm>
            <a:off x="207669" y="3733799"/>
            <a:ext cx="5431131" cy="2558029"/>
            <a:chOff x="207669" y="3733799"/>
            <a:chExt cx="5507331" cy="2558029"/>
          </a:xfrm>
        </p:grpSpPr>
        <p:graphicFrame>
          <p:nvGraphicFramePr>
            <p:cNvPr id="8" name="Diagram 7"/>
            <p:cNvGraphicFramePr/>
            <p:nvPr>
              <p:extLst>
                <p:ext uri="{D42A27DB-BD31-4B8C-83A1-F6EECF244321}">
                  <p14:modId xmlns:p14="http://schemas.microsoft.com/office/powerpoint/2010/main" val="3160409420"/>
                </p:ext>
              </p:extLst>
            </p:nvPr>
          </p:nvGraphicFramePr>
          <p:xfrm>
            <a:off x="207669" y="3733799"/>
            <a:ext cx="5507331" cy="2229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2438400" y="3810000"/>
              <a:ext cx="2971800" cy="1338828"/>
            </a:xfrm>
            <a:prstGeom prst="rect">
              <a:avLst/>
            </a:prstGeom>
            <a:noFill/>
          </p:spPr>
          <p:txBody>
            <a:bodyPr wrap="square" rtlCol="0">
              <a:spAutoFit/>
            </a:bodyPr>
            <a:lstStyle/>
            <a:p>
              <a:pPr lvl="0"/>
              <a:r>
                <a:rPr lang="en-US" sz="2700" b="1" dirty="0">
                  <a:latin typeface="Calibri" panose="020F0502020204030204" pitchFamily="34" charset="0"/>
                  <a:cs typeface="Calibri" panose="020F0502020204030204" pitchFamily="34" charset="0"/>
                </a:rPr>
                <a:t>New UAS</a:t>
              </a:r>
            </a:p>
            <a:p>
              <a:pPr lvl="0"/>
              <a:r>
                <a:rPr lang="en-US" sz="2700" b="1" dirty="0" smtClean="0">
                  <a:latin typeface="Calibri" panose="020F0502020204030204" pitchFamily="34" charset="0"/>
                  <a:cs typeface="Calibri" panose="020F0502020204030204" pitchFamily="34" charset="0"/>
                </a:rPr>
                <a:t>New </a:t>
              </a:r>
              <a:r>
                <a:rPr lang="en-US" sz="2700" b="1" dirty="0">
                  <a:latin typeface="Calibri" panose="020F0502020204030204" pitchFamily="34" charset="0"/>
                  <a:cs typeface="Calibri" panose="020F0502020204030204" pitchFamily="34" charset="0"/>
                </a:rPr>
                <a:t>UAS Users</a:t>
              </a:r>
            </a:p>
            <a:p>
              <a:endParaRPr lang="en-US" sz="2700" dirty="0"/>
            </a:p>
          </p:txBody>
        </p:sp>
        <p:sp>
          <p:nvSpPr>
            <p:cNvPr id="23" name="TextBox 22"/>
            <p:cNvSpPr txBox="1"/>
            <p:nvPr/>
          </p:nvSpPr>
          <p:spPr>
            <a:xfrm>
              <a:off x="2438400" y="4953000"/>
              <a:ext cx="2743200" cy="1338828"/>
            </a:xfrm>
            <a:prstGeom prst="rect">
              <a:avLst/>
            </a:prstGeom>
            <a:noFill/>
          </p:spPr>
          <p:txBody>
            <a:bodyPr wrap="square" rtlCol="0">
              <a:spAutoFit/>
            </a:bodyPr>
            <a:lstStyle/>
            <a:p>
              <a:pPr lvl="0"/>
              <a:r>
                <a:rPr lang="en-US" sz="2700" b="1" dirty="0">
                  <a:latin typeface="Calibri" panose="020F0502020204030204" pitchFamily="34" charset="0"/>
                  <a:cs typeface="Calibri" panose="020F0502020204030204" pitchFamily="34" charset="0"/>
                </a:rPr>
                <a:t>Technological Innovation</a:t>
              </a:r>
            </a:p>
            <a:p>
              <a:endParaRPr lang="en-US" sz="2700" dirty="0"/>
            </a:p>
          </p:txBody>
        </p:sp>
      </p:grpSp>
      <p:grpSp>
        <p:nvGrpSpPr>
          <p:cNvPr id="4" name="Group 3"/>
          <p:cNvGrpSpPr/>
          <p:nvPr/>
        </p:nvGrpSpPr>
        <p:grpSpPr>
          <a:xfrm>
            <a:off x="353018" y="727479"/>
            <a:ext cx="8638144" cy="4919655"/>
            <a:chOff x="353018" y="727479"/>
            <a:chExt cx="8638144" cy="4919655"/>
          </a:xfrm>
        </p:grpSpPr>
        <p:pic>
          <p:nvPicPr>
            <p:cNvPr id="21" name="Picture 2" descr="ATT-logo.jpg (2949×125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867"/>
            <a:stretch/>
          </p:blipFill>
          <p:spPr bwMode="auto">
            <a:xfrm>
              <a:off x="6530799" y="727479"/>
              <a:ext cx="1927401" cy="774211"/>
            </a:xfrm>
            <a:prstGeom prst="rect">
              <a:avLst/>
            </a:prstGeom>
            <a:ln>
              <a:noFill/>
            </a:ln>
            <a:extLst/>
          </p:spPr>
          <p:style>
            <a:lnRef idx="2">
              <a:schemeClr val="accent1"/>
            </a:lnRef>
            <a:fillRef idx="1">
              <a:schemeClr val="lt1"/>
            </a:fillRef>
            <a:effectRef idx="0">
              <a:schemeClr val="accent1"/>
            </a:effectRef>
            <a:fontRef idx="minor">
              <a:schemeClr val="dk1"/>
            </a:fontRef>
          </p:style>
        </p:pic>
        <p:grpSp>
          <p:nvGrpSpPr>
            <p:cNvPr id="3" name="Group 2"/>
            <p:cNvGrpSpPr/>
            <p:nvPr/>
          </p:nvGrpSpPr>
          <p:grpSpPr>
            <a:xfrm>
              <a:off x="353018" y="969996"/>
              <a:ext cx="8638144" cy="4677138"/>
              <a:chOff x="353018" y="969996"/>
              <a:chExt cx="8638144" cy="4677138"/>
            </a:xfrm>
          </p:grpSpPr>
          <p:pic>
            <p:nvPicPr>
              <p:cNvPr id="13"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1201" y="997162"/>
                <a:ext cx="1274468" cy="86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2 5"/>
              <p:cNvSpPr/>
              <p:nvPr/>
            </p:nvSpPr>
            <p:spPr bwMode="auto">
              <a:xfrm>
                <a:off x="2815627" y="969996"/>
                <a:ext cx="3801340" cy="2282785"/>
              </a:xfrm>
              <a:prstGeom prst="irregularSeal2">
                <a:avLst/>
              </a:prstGeom>
              <a:solidFill>
                <a:srgbClr val="FFCC00"/>
              </a:solidFill>
              <a:ln>
                <a:solidFill>
                  <a:srgbClr val="1D2F68"/>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2000" b="1" dirty="0" smtClean="0">
                    <a:solidFill>
                      <a:schemeClr val="tx2">
                        <a:lumMod val="75000"/>
                      </a:schemeClr>
                    </a:solidFill>
                    <a:latin typeface="Calibri" panose="020F0502020204030204" pitchFamily="34" charset="0"/>
                    <a:cs typeface="Calibri" panose="020F0502020204030204" pitchFamily="34" charset="0"/>
                  </a:rPr>
                  <a:t>The </a:t>
                </a:r>
                <a:r>
                  <a:rPr lang="en-US" sz="2000" b="1" u="sng" dirty="0" smtClean="0">
                    <a:solidFill>
                      <a:schemeClr val="tx2">
                        <a:lumMod val="75000"/>
                      </a:schemeClr>
                    </a:solidFill>
                    <a:latin typeface="Calibri" panose="020F0502020204030204" pitchFamily="34" charset="0"/>
                    <a:cs typeface="Calibri" panose="020F0502020204030204" pitchFamily="34" charset="0"/>
                  </a:rPr>
                  <a:t>New</a:t>
                </a:r>
                <a:r>
                  <a:rPr lang="en-US" sz="2000" b="1" dirty="0" smtClean="0">
                    <a:solidFill>
                      <a:schemeClr val="tx2">
                        <a:lumMod val="75000"/>
                      </a:schemeClr>
                    </a:solidFill>
                    <a:latin typeface="Calibri" panose="020F0502020204030204" pitchFamily="34" charset="0"/>
                    <a:cs typeface="Calibri" panose="020F0502020204030204" pitchFamily="34" charset="0"/>
                  </a:rPr>
                  <a:t> Aviation Community</a:t>
                </a:r>
                <a:endParaRPr kumimoji="0" lang="en-US" sz="2000" b="1" i="0" u="none" strike="noStrike" cap="none" normalizeH="0" baseline="0" dirty="0" smtClean="0">
                  <a:ln>
                    <a:noFill/>
                  </a:ln>
                  <a:solidFill>
                    <a:schemeClr val="tx2">
                      <a:lumMod val="75000"/>
                    </a:schemeClr>
                  </a:solidFill>
                  <a:effectLst/>
                  <a:latin typeface="Calibri" panose="020F0502020204030204" pitchFamily="34" charset="0"/>
                  <a:cs typeface="Calibri" panose="020F0502020204030204" pitchFamily="34" charset="0"/>
                </a:endParaRPr>
              </a:p>
            </p:txBody>
          </p:sp>
          <p:pic>
            <p:nvPicPr>
              <p:cNvPr id="9" name="Picture 4" descr="nexus2cee_2000px-Verizon_logo.svg_.png (668×4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0356" y="2004603"/>
                <a:ext cx="1285272" cy="937200"/>
              </a:xfrm>
              <a:prstGeom prst="rect">
                <a:avLst/>
              </a:prstGeom>
              <a:ln>
                <a:noFill/>
              </a:ln>
              <a:extLst/>
            </p:spPr>
            <p:style>
              <a:lnRef idx="2">
                <a:schemeClr val="accent1"/>
              </a:lnRef>
              <a:fillRef idx="1">
                <a:schemeClr val="lt1"/>
              </a:fillRef>
              <a:effectRef idx="0">
                <a:schemeClr val="accent1"/>
              </a:effectRef>
              <a:fontRef idx="minor">
                <a:schemeClr val="dk1"/>
              </a:fontRef>
            </p:style>
          </p:pic>
          <p:pic>
            <p:nvPicPr>
              <p:cNvPr id="10" name="Picture 12" descr="1000px-Intel-logo.svg.png (1000×66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5823" y="1205063"/>
                <a:ext cx="1064532" cy="9332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2051" y="1600556"/>
                <a:ext cx="1786149" cy="780822"/>
              </a:xfrm>
              <a:prstGeom prst="rect">
                <a:avLst/>
              </a:prstGeom>
            </p:spPr>
          </p:pic>
          <p:pic>
            <p:nvPicPr>
              <p:cNvPr id="12" name="Picture 1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018" y="2642867"/>
                <a:ext cx="1177337" cy="597871"/>
              </a:xfrm>
              <a:prstGeom prst="rect">
                <a:avLst/>
              </a:prstGeom>
            </p:spPr>
          </p:pic>
          <p:pic>
            <p:nvPicPr>
              <p:cNvPr id="14" name="Picture 13" descr="dji.png (1280×73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94470" y="2766800"/>
                <a:ext cx="939730" cy="6622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bwMode="auto">
              <a:xfrm>
                <a:off x="353018" y="3505200"/>
                <a:ext cx="8257582" cy="0"/>
              </a:xfrm>
              <a:prstGeom prst="line">
                <a:avLst/>
              </a:prstGeom>
              <a:ln/>
              <a:extLst/>
            </p:spPr>
            <p:style>
              <a:lnRef idx="1">
                <a:schemeClr val="dk1"/>
              </a:lnRef>
              <a:fillRef idx="0">
                <a:schemeClr val="dk1"/>
              </a:fillRef>
              <a:effectRef idx="0">
                <a:schemeClr val="dk1"/>
              </a:effectRef>
              <a:fontRef idx="minor">
                <a:schemeClr val="tx1"/>
              </a:fontRef>
            </p:style>
          </p:cxnSp>
          <p:sp>
            <p:nvSpPr>
              <p:cNvPr id="19" name="TextBox 18"/>
              <p:cNvSpPr txBox="1"/>
              <p:nvPr/>
            </p:nvSpPr>
            <p:spPr>
              <a:xfrm rot="5400000">
                <a:off x="4156501" y="3013502"/>
                <a:ext cx="762000" cy="830997"/>
              </a:xfrm>
              <a:prstGeom prst="rect">
                <a:avLst/>
              </a:prstGeom>
              <a:solidFill>
                <a:schemeClr val="bg1"/>
              </a:solidFill>
            </p:spPr>
            <p:txBody>
              <a:bodyPr wrap="square" rtlCol="0">
                <a:spAutoFit/>
              </a:bodyPr>
              <a:lstStyle/>
              <a:p>
                <a:pPr algn="ctr"/>
                <a:r>
                  <a:rPr lang="en-US" sz="4800" dirty="0" smtClean="0">
                    <a:sym typeface="Wingdings" panose="05000000000000000000" pitchFamily="2" charset="2"/>
                  </a:rPr>
                  <a:t></a:t>
                </a:r>
                <a:endParaRPr lang="en-US" sz="4800" dirty="0"/>
              </a:p>
            </p:txBody>
          </p:sp>
          <p:pic>
            <p:nvPicPr>
              <p:cNvPr id="20" name="Picture 8" descr="1024px-QualcommLogo.svg_.png (1024×22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12281" y="2500154"/>
                <a:ext cx="1778881" cy="526846"/>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bwMode="auto">
              <a:xfrm>
                <a:off x="5943600" y="4114800"/>
                <a:ext cx="2996692" cy="1532334"/>
              </a:xfrm>
              <a:prstGeom prst="round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2800" b="1" dirty="0" smtClean="0">
                    <a:solidFill>
                      <a:schemeClr val="tx1"/>
                    </a:solidFill>
                    <a:latin typeface="Calibri" panose="020F0502020204030204" pitchFamily="34" charset="0"/>
                    <a:cs typeface="Calibri" panose="020F0502020204030204" pitchFamily="34" charset="0"/>
                  </a:rPr>
                  <a:t>Necessitates Scalability and Automation</a:t>
                </a:r>
                <a:endParaRPr kumimoji="0" lang="en-US" sz="2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569193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48713" cy="609600"/>
          </a:xfrm>
        </p:spPr>
        <p:txBody>
          <a:bodyPr/>
          <a:lstStyle/>
          <a:p>
            <a:r>
              <a:rPr lang="en-US" dirty="0" smtClean="0"/>
              <a:t>FAA UAS Website – Regulator Transparency </a:t>
            </a:r>
            <a:endParaRPr lang="en-US" dirty="0"/>
          </a:p>
        </p:txBody>
      </p:sp>
      <p:pic>
        <p:nvPicPr>
          <p:cNvPr id="5" name="Picture 4"/>
          <p:cNvPicPr>
            <a:picLocks noChangeAspect="1"/>
          </p:cNvPicPr>
          <p:nvPr/>
        </p:nvPicPr>
        <p:blipFill rotWithShape="1">
          <a:blip r:embed="rId3"/>
          <a:srcRect l="18430" t="24791" r="19712"/>
          <a:stretch/>
        </p:blipFill>
        <p:spPr bwMode="auto">
          <a:xfrm>
            <a:off x="1472125" y="1219200"/>
            <a:ext cx="6199750" cy="4531498"/>
          </a:xfrm>
          <a:prstGeom prst="rect">
            <a:avLst/>
          </a:prstGeom>
          <a:ln w="19050">
            <a:solidFill>
              <a:schemeClr val="tx1"/>
            </a:solidFill>
          </a:ln>
          <a:extLst>
            <a:ext uri="{53640926-AAD7-44d8-BBD7-CCE9431645EC}">
              <a14:shadowObscured xmlns="" xmlns:a14="http://schemas.microsoft.com/office/drawing/2010/main"/>
            </a:ext>
          </a:extLst>
        </p:spPr>
      </p:pic>
      <p:sp>
        <p:nvSpPr>
          <p:cNvPr id="6" name="Rounded Rectangle 5"/>
          <p:cNvSpPr/>
          <p:nvPr/>
        </p:nvSpPr>
        <p:spPr bwMode="auto">
          <a:xfrm>
            <a:off x="609600" y="4419600"/>
            <a:ext cx="2057400" cy="1123712"/>
          </a:xfrm>
          <a:prstGeom prst="roundRect">
            <a:avLst/>
          </a:prstGeom>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en-US" sz="2000" dirty="0">
                <a:latin typeface="Calibri" panose="020F0502020204030204" pitchFamily="34" charset="0"/>
                <a:cs typeface="Calibri" panose="020F0502020204030204" pitchFamily="34" charset="0"/>
              </a:rPr>
              <a:t>Redesigned to be more user </a:t>
            </a:r>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friendly</a:t>
            </a:r>
            <a:endParaRPr lang="en-US" sz="2000" dirty="0">
              <a:latin typeface="Calibri" panose="020F0502020204030204" pitchFamily="34" charset="0"/>
              <a:cs typeface="Calibri" panose="020F0502020204030204" pitchFamily="34" charset="0"/>
            </a:endParaRPr>
          </a:p>
        </p:txBody>
      </p:sp>
      <p:sp>
        <p:nvSpPr>
          <p:cNvPr id="8" name="Rounded Rectangle 7"/>
          <p:cNvSpPr/>
          <p:nvPr/>
        </p:nvSpPr>
        <p:spPr bwMode="auto">
          <a:xfrm>
            <a:off x="6477000" y="914400"/>
            <a:ext cx="2057400" cy="1123712"/>
          </a:xfrm>
          <a:prstGeom prst="roundRect">
            <a:avLst/>
          </a:prstGeom>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en-US" sz="2000" dirty="0">
                <a:latin typeface="Calibri" panose="020F0502020204030204" pitchFamily="34" charset="0"/>
                <a:cs typeface="Calibri" panose="020F0502020204030204" pitchFamily="34" charset="0"/>
              </a:rPr>
              <a:t>Content updated based on user feedback</a:t>
            </a:r>
          </a:p>
        </p:txBody>
      </p:sp>
    </p:spTree>
    <p:extLst>
      <p:ext uri="{BB962C8B-B14F-4D97-AF65-F5344CB8AC3E}">
        <p14:creationId xmlns:p14="http://schemas.microsoft.com/office/powerpoint/2010/main" val="1873425586"/>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Trade Show Presence</a:t>
            </a:r>
            <a:endParaRPr lang="en-US" dirty="0"/>
          </a:p>
        </p:txBody>
      </p:sp>
      <p:sp>
        <p:nvSpPr>
          <p:cNvPr id="4" name="Content Placeholder 3"/>
          <p:cNvSpPr>
            <a:spLocks noGrp="1"/>
          </p:cNvSpPr>
          <p:nvPr>
            <p:ph idx="1"/>
          </p:nvPr>
        </p:nvSpPr>
        <p:spPr>
          <a:xfrm>
            <a:off x="495300" y="1295400"/>
            <a:ext cx="8050213" cy="4391025"/>
          </a:xfrm>
        </p:spPr>
        <p:txBody>
          <a:bodyPr/>
          <a:lstStyle/>
          <a:p>
            <a:r>
              <a:rPr lang="en-US" sz="2600" b="0" dirty="0" smtClean="0"/>
              <a:t>FAA speakers and booth staff</a:t>
            </a:r>
          </a:p>
          <a:p>
            <a:r>
              <a:rPr lang="en-US" sz="2600" b="0" dirty="0" smtClean="0"/>
              <a:t>Opportunity to engage with attendees</a:t>
            </a:r>
          </a:p>
          <a:p>
            <a:pPr lvl="1"/>
            <a:r>
              <a:rPr lang="en-US" dirty="0" smtClean="0"/>
              <a:t>Answer questions and listen to feedback</a:t>
            </a:r>
            <a:endParaRPr lang="en-US" b="0" dirty="0"/>
          </a:p>
        </p:txBody>
      </p:sp>
      <p:grpSp>
        <p:nvGrpSpPr>
          <p:cNvPr id="9" name="Group 8"/>
          <p:cNvGrpSpPr/>
          <p:nvPr/>
        </p:nvGrpSpPr>
        <p:grpSpPr>
          <a:xfrm>
            <a:off x="304800" y="3060064"/>
            <a:ext cx="8620602" cy="2654936"/>
            <a:chOff x="304800" y="3193106"/>
            <a:chExt cx="8620602" cy="265493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193106"/>
              <a:ext cx="1991202" cy="2654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4825" y="3800475"/>
              <a:ext cx="2895599" cy="1931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379679" y="3632830"/>
              <a:ext cx="2654935" cy="1775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3562214"/>
              <a:ext cx="2695577" cy="1798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637294550"/>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457200"/>
            <a:ext cx="8472488" cy="609600"/>
          </a:xfrm>
        </p:spPr>
        <p:txBody>
          <a:bodyPr/>
          <a:lstStyle/>
          <a:p>
            <a:r>
              <a:rPr lang="en-US" dirty="0" smtClean="0">
                <a:solidFill>
                  <a:srgbClr val="002060"/>
                </a:solidFill>
              </a:rPr>
              <a:t>Annual FAA UAS Symposium</a:t>
            </a:r>
            <a:endParaRPr lang="en-US" dirty="0">
              <a:solidFill>
                <a:srgbClr val="002060"/>
              </a:solidFill>
            </a:endParaRPr>
          </a:p>
        </p:txBody>
      </p:sp>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43251" y="1066800"/>
            <a:ext cx="4310149" cy="242316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849" y="152400"/>
            <a:ext cx="2096213" cy="37266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196" y="3429000"/>
            <a:ext cx="4370866" cy="2458613"/>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28600" y="1143000"/>
            <a:ext cx="4038600" cy="4495800"/>
          </a:xfrm>
          <a:prstGeom prst="rect">
            <a:avLst/>
          </a:prstGeom>
          <a:noFill/>
        </p:spPr>
        <p:txBody>
          <a:bodyPr wrap="square" rtlCol="0">
            <a:normAutofit fontScale="92500" lnSpcReduction="20000"/>
          </a:bodyPr>
          <a:lstStyle/>
          <a:p>
            <a:pPr marL="342900" indent="-342900" fontAlgn="base">
              <a:spcBef>
                <a:spcPct val="20000"/>
              </a:spcBef>
              <a:spcAft>
                <a:spcPts val="600"/>
              </a:spcAft>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Designed to </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bring together representatives </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from government, industry, and academia </a:t>
            </a:r>
          </a:p>
          <a:p>
            <a:pPr marL="342900" indent="-342900" fontAlgn="base">
              <a:spcBef>
                <a:spcPct val="20000"/>
              </a:spcBef>
              <a:spcAft>
                <a:spcPts val="600"/>
              </a:spcAft>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Focus</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topics of high interest to the fast-growing UAS community</a:t>
            </a:r>
          </a:p>
          <a:p>
            <a:pPr marL="342900" indent="-342900" fontAlgn="base">
              <a:spcBef>
                <a:spcPct val="20000"/>
              </a:spcBef>
              <a:spcAft>
                <a:spcPts val="600"/>
              </a:spcAft>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 800 attendees</a:t>
            </a:r>
          </a:p>
          <a:p>
            <a:pPr marL="342900" indent="-342900" fontAlgn="base">
              <a:spcBef>
                <a:spcPct val="20000"/>
              </a:spcBef>
              <a:spcAft>
                <a:spcPct val="0"/>
              </a:spcAft>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3 plenary panels, 9 breakout sessions, 10 workshops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534057"/>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72488" cy="609600"/>
          </a:xfrm>
        </p:spPr>
        <p:txBody>
          <a:bodyPr/>
          <a:lstStyle/>
          <a:p>
            <a:r>
              <a:rPr lang="en-US" dirty="0" smtClean="0">
                <a:solidFill>
                  <a:srgbClr val="002060"/>
                </a:solidFill>
              </a:rPr>
              <a:t>Technical Support and Education</a:t>
            </a:r>
            <a:endParaRPr lang="en-US" dirty="0">
              <a:solidFill>
                <a:srgbClr val="002060"/>
              </a:solidFill>
            </a:endParaRPr>
          </a:p>
        </p:txBody>
      </p:sp>
      <p:grpSp>
        <p:nvGrpSpPr>
          <p:cNvPr id="7" name="Group 6"/>
          <p:cNvGrpSpPr/>
          <p:nvPr/>
        </p:nvGrpSpPr>
        <p:grpSpPr>
          <a:xfrm>
            <a:off x="5029200" y="1371600"/>
            <a:ext cx="3499704" cy="3055792"/>
            <a:chOff x="5935436" y="1342017"/>
            <a:chExt cx="2416628" cy="2557634"/>
          </a:xfrm>
        </p:grpSpPr>
        <p:pic>
          <p:nvPicPr>
            <p:cNvPr id="1031" name="Picture 7" descr="C:\Users\Elizabeth Forro\AppData\Local\Microsoft\Windows\Temporary Internet Files\Content.IE5\JJ8C8VI3\Webin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5436" y="1869683"/>
              <a:ext cx="2313355" cy="202996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956605" y="1342017"/>
              <a:ext cx="2395459" cy="386404"/>
            </a:xfrm>
            <a:prstGeom prst="rect">
              <a:avLst/>
            </a:prstGeom>
            <a:noFill/>
          </p:spPr>
          <p:txBody>
            <a:bodyPr wrap="square" rtlCol="0">
              <a:spAutoFit/>
            </a:bodyPr>
            <a:lstStyle/>
            <a:p>
              <a:pPr algn="ctr"/>
              <a:r>
                <a:rPr lang="en-US" sz="2400" b="1" u="sng" dirty="0" smtClean="0">
                  <a:solidFill>
                    <a:prstClr val="black"/>
                  </a:solidFill>
                  <a:latin typeface="Calibri" panose="020F0502020204030204" pitchFamily="34" charset="0"/>
                  <a:cs typeface="Calibri" panose="020F0502020204030204" pitchFamily="34" charset="0"/>
                </a:rPr>
                <a:t>Part 107 Webinars</a:t>
              </a:r>
              <a:endParaRPr lang="en-US" sz="2400" b="1" u="sng" dirty="0">
                <a:solidFill>
                  <a:prstClr val="black"/>
                </a:solidFill>
                <a:latin typeface="Calibri" panose="020F0502020204030204" pitchFamily="34" charset="0"/>
                <a:cs typeface="Calibri" panose="020F0502020204030204" pitchFamily="34" charset="0"/>
              </a:endParaRPr>
            </a:p>
          </p:txBody>
        </p:sp>
      </p:grpSp>
      <p:grpSp>
        <p:nvGrpSpPr>
          <p:cNvPr id="5" name="Group 4"/>
          <p:cNvGrpSpPr/>
          <p:nvPr/>
        </p:nvGrpSpPr>
        <p:grpSpPr>
          <a:xfrm>
            <a:off x="161080" y="1143001"/>
            <a:ext cx="4495800" cy="3733799"/>
            <a:chOff x="5233806" y="3371652"/>
            <a:chExt cx="3799292" cy="2810045"/>
          </a:xfrm>
        </p:grpSpPr>
        <p:grpSp>
          <p:nvGrpSpPr>
            <p:cNvPr id="12" name="Group 11"/>
            <p:cNvGrpSpPr/>
            <p:nvPr/>
          </p:nvGrpSpPr>
          <p:grpSpPr>
            <a:xfrm>
              <a:off x="5562600" y="3371652"/>
              <a:ext cx="3276600" cy="2238148"/>
              <a:chOff x="612775" y="3830337"/>
              <a:chExt cx="3098906" cy="1944554"/>
            </a:xfrm>
          </p:grpSpPr>
          <p:pic>
            <p:nvPicPr>
              <p:cNvPr id="1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10" y="4384602"/>
                <a:ext cx="2810636" cy="13902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itle 1"/>
              <p:cNvSpPr txBox="1">
                <a:spLocks/>
              </p:cNvSpPr>
              <p:nvPr/>
            </p:nvSpPr>
            <p:spPr bwMode="auto">
              <a:xfrm>
                <a:off x="612775" y="3830337"/>
                <a:ext cx="3098906" cy="570644"/>
              </a:xfrm>
              <a:prstGeom prst="rect">
                <a:avLst/>
              </a:prstGeom>
              <a:noFill/>
              <a:ln>
                <a:noFill/>
              </a:ln>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baseline="0">
                    <a:solidFill>
                      <a:srgbClr val="1D2F68"/>
                    </a:solidFill>
                    <a:latin typeface="Arial" charset="0"/>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algn="ctr"/>
                <a:r>
                  <a:rPr lang="en-US" sz="2400" u="sng" kern="0" dirty="0" smtClean="0">
                    <a:solidFill>
                      <a:prstClr val="black"/>
                    </a:solidFill>
                    <a:latin typeface="Calibri" panose="020F0502020204030204" pitchFamily="34" charset="0"/>
                    <a:cs typeface="Calibri" panose="020F0502020204030204" pitchFamily="34" charset="0"/>
                  </a:rPr>
                  <a:t>Help Desk</a:t>
                </a:r>
                <a:endParaRPr lang="en-US" sz="2400" u="sng" kern="0" dirty="0">
                  <a:solidFill>
                    <a:prstClr val="black"/>
                  </a:solidFill>
                  <a:latin typeface="Calibri" panose="020F0502020204030204" pitchFamily="34" charset="0"/>
                  <a:cs typeface="Calibri" panose="020F0502020204030204" pitchFamily="34" charset="0"/>
                </a:endParaRPr>
              </a:p>
            </p:txBody>
          </p:sp>
        </p:grpSp>
        <p:sp>
          <p:nvSpPr>
            <p:cNvPr id="15" name="Title 1"/>
            <p:cNvSpPr txBox="1">
              <a:spLocks/>
            </p:cNvSpPr>
            <p:nvPr/>
          </p:nvSpPr>
          <p:spPr bwMode="auto">
            <a:xfrm>
              <a:off x="5233806" y="5677296"/>
              <a:ext cx="3799292" cy="504401"/>
            </a:xfrm>
            <a:prstGeom prst="rect">
              <a:avLst/>
            </a:prstGeom>
            <a:noFill/>
            <a:ln>
              <a:noFill/>
            </a:ln>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baseline="0">
                  <a:solidFill>
                    <a:srgbClr val="1D2F68"/>
                  </a:solidFill>
                  <a:latin typeface="Arial" charset="0"/>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algn="ctr"/>
              <a:r>
                <a:rPr lang="en-US" sz="2000" kern="0" dirty="0" smtClean="0">
                  <a:solidFill>
                    <a:prstClr val="black"/>
                  </a:solidFill>
                  <a:latin typeface="Calibri" panose="020F0502020204030204" pitchFamily="34" charset="0"/>
                  <a:cs typeface="Calibri" panose="020F0502020204030204" pitchFamily="34" charset="0"/>
                </a:rPr>
                <a:t>844-FLY-MY-UA   UASHelp@faa.gov</a:t>
              </a:r>
              <a:endParaRPr lang="en-US" sz="2000" kern="0" dirty="0">
                <a:solidFill>
                  <a:prstClr val="black"/>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52930704"/>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utreach"/>
          <p:cNvPicPr>
            <a:picLocks noChangeAspect="1" noChangeArrowheads="1"/>
          </p:cNvPicPr>
          <p:nvPr/>
        </p:nvPicPr>
        <p:blipFill rotWithShape="1">
          <a:blip r:embed="rId3">
            <a:extLst>
              <a:ext uri="{28A0092B-C50C-407E-A947-70E740481C1C}">
                <a14:useLocalDpi xmlns:a14="http://schemas.microsoft.com/office/drawing/2010/main" val="0"/>
              </a:ext>
            </a:extLst>
          </a:blip>
          <a:srcRect b="7932"/>
          <a:stretch/>
        </p:blipFill>
        <p:spPr bwMode="auto">
          <a:xfrm>
            <a:off x="6019800" y="4174684"/>
            <a:ext cx="2895600" cy="176891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002060"/>
                </a:solidFill>
              </a:rPr>
              <a:t>Other Stakeholder Outreach</a:t>
            </a:r>
            <a:endParaRPr lang="en-US" dirty="0">
              <a:solidFill>
                <a:srgbClr val="002060"/>
              </a:solidFill>
            </a:endParaRPr>
          </a:p>
        </p:txBody>
      </p:sp>
      <p:sp>
        <p:nvSpPr>
          <p:cNvPr id="3" name="Content Placeholder 2"/>
          <p:cNvSpPr>
            <a:spLocks noGrp="1"/>
          </p:cNvSpPr>
          <p:nvPr>
            <p:ph idx="1"/>
          </p:nvPr>
        </p:nvSpPr>
        <p:spPr>
          <a:xfrm>
            <a:off x="495300" y="1143000"/>
            <a:ext cx="8050213" cy="4603750"/>
          </a:xfrm>
        </p:spPr>
        <p:txBody>
          <a:bodyPr/>
          <a:lstStyle/>
          <a:p>
            <a:pPr>
              <a:spcAft>
                <a:spcPts val="600"/>
              </a:spcAft>
            </a:pPr>
            <a:r>
              <a:rPr lang="en-US" sz="2600" dirty="0" smtClean="0"/>
              <a:t>Weekly calls with Aviation Safety Inspectors in Flight Standards District Offices (FSDOs)</a:t>
            </a:r>
          </a:p>
          <a:p>
            <a:pPr>
              <a:spcAft>
                <a:spcPts val="600"/>
              </a:spcAft>
            </a:pPr>
            <a:r>
              <a:rPr lang="en-US" sz="2600" dirty="0" smtClean="0"/>
              <a:t>Law Enforcement outreach calls and webinars (“411 for 911” series)</a:t>
            </a:r>
          </a:p>
          <a:p>
            <a:r>
              <a:rPr lang="en-US" sz="2600" dirty="0" smtClean="0"/>
              <a:t>External briefings and presentations</a:t>
            </a:r>
          </a:p>
          <a:p>
            <a:pPr lvl="1"/>
            <a:r>
              <a:rPr lang="en-US" dirty="0" smtClean="0"/>
              <a:t>20-25 events per month supported by HQ staff</a:t>
            </a:r>
          </a:p>
          <a:p>
            <a:pPr lvl="1"/>
            <a:r>
              <a:rPr lang="en-US" dirty="0"/>
              <a:t>8-12 events per month supported by field staff</a:t>
            </a:r>
          </a:p>
          <a:p>
            <a:pPr lvl="1"/>
            <a:r>
              <a:rPr lang="en-US" dirty="0" smtClean="0"/>
              <a:t>1-2 international events per month</a:t>
            </a:r>
          </a:p>
        </p:txBody>
      </p:sp>
    </p:spTree>
    <p:extLst>
      <p:ext uri="{BB962C8B-B14F-4D97-AF65-F5344CB8AC3E}">
        <p14:creationId xmlns:p14="http://schemas.microsoft.com/office/powerpoint/2010/main" val="2698151222"/>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7" y="228600"/>
            <a:ext cx="8672513" cy="609600"/>
          </a:xfrm>
        </p:spPr>
        <p:txBody>
          <a:bodyPr/>
          <a:lstStyle/>
          <a:p>
            <a:pPr eaLnBrk="1" hangingPunct="1"/>
            <a:r>
              <a:rPr lang="en-US" sz="3600" dirty="0" smtClean="0">
                <a:solidFill>
                  <a:srgbClr val="002060"/>
                </a:solidFill>
              </a:rPr>
              <a:t>Lessons Learned	</a:t>
            </a:r>
            <a:r>
              <a:rPr lang="en-US" dirty="0" smtClean="0">
                <a:solidFill>
                  <a:srgbClr val="002060"/>
                </a:solidFill>
              </a:rPr>
              <a:t>			</a:t>
            </a:r>
          </a:p>
        </p:txBody>
      </p:sp>
      <p:sp>
        <p:nvSpPr>
          <p:cNvPr id="10243" name="Rectangle 3"/>
          <p:cNvSpPr>
            <a:spLocks noGrp="1" noChangeArrowheads="1"/>
          </p:cNvSpPr>
          <p:nvPr>
            <p:ph idx="1"/>
          </p:nvPr>
        </p:nvSpPr>
        <p:spPr>
          <a:xfrm>
            <a:off x="381000" y="914400"/>
            <a:ext cx="5486400" cy="4957764"/>
          </a:xfrm>
        </p:spPr>
        <p:txBody>
          <a:bodyPr>
            <a:normAutofit/>
          </a:bodyPr>
          <a:lstStyle/>
          <a:p>
            <a:r>
              <a:rPr lang="en-US" sz="2200" dirty="0" smtClean="0">
                <a:solidFill>
                  <a:srgbClr val="FF0000"/>
                </a:solidFill>
              </a:rPr>
              <a:t>Incremental approaches </a:t>
            </a:r>
            <a:r>
              <a:rPr lang="en-US" sz="2200" dirty="0" smtClean="0"/>
              <a:t>to UAS integration are best</a:t>
            </a:r>
          </a:p>
          <a:p>
            <a:pPr marL="742950" lvl="2" indent="-342900">
              <a:spcAft>
                <a:spcPts val="600"/>
              </a:spcAft>
              <a:buFont typeface="Wingdings" panose="05000000000000000000" pitchFamily="2" charset="2"/>
              <a:buChar char="Ø"/>
            </a:pPr>
            <a:r>
              <a:rPr lang="en-US" dirty="0" smtClean="0"/>
              <a:t>NOT all-inclusive regulatory solutions</a:t>
            </a:r>
          </a:p>
          <a:p>
            <a:r>
              <a:rPr lang="en-US" sz="2200" dirty="0"/>
              <a:t>UAS integration </a:t>
            </a:r>
            <a:r>
              <a:rPr lang="en-US" sz="2200" dirty="0">
                <a:solidFill>
                  <a:srgbClr val="FF0000"/>
                </a:solidFill>
              </a:rPr>
              <a:t>vision</a:t>
            </a:r>
            <a:r>
              <a:rPr lang="en-US" sz="2200" dirty="0"/>
              <a:t> must be</a:t>
            </a:r>
          </a:p>
          <a:p>
            <a:pPr lvl="1">
              <a:buFont typeface="Wingdings" panose="05000000000000000000" pitchFamily="2" charset="2"/>
              <a:buChar char="Ø"/>
            </a:pPr>
            <a:r>
              <a:rPr lang="en-US" sz="2000" dirty="0"/>
              <a:t>Modular</a:t>
            </a:r>
          </a:p>
          <a:p>
            <a:pPr lvl="1">
              <a:buFont typeface="Wingdings" panose="05000000000000000000" pitchFamily="2" charset="2"/>
              <a:buChar char="Ø"/>
            </a:pPr>
            <a:r>
              <a:rPr lang="en-US" sz="2000" dirty="0"/>
              <a:t>Scalable</a:t>
            </a:r>
          </a:p>
          <a:p>
            <a:pPr lvl="1">
              <a:spcAft>
                <a:spcPts val="600"/>
              </a:spcAft>
              <a:buFont typeface="Wingdings" panose="05000000000000000000" pitchFamily="2" charset="2"/>
              <a:buChar char="Ø"/>
            </a:pPr>
            <a:r>
              <a:rPr lang="en-US" sz="2000" dirty="0"/>
              <a:t>“Add as-you-go” capable</a:t>
            </a:r>
          </a:p>
          <a:p>
            <a:pPr>
              <a:spcAft>
                <a:spcPts val="600"/>
              </a:spcAft>
            </a:pPr>
            <a:r>
              <a:rPr lang="en-US" sz="2200" dirty="0" smtClean="0"/>
              <a:t>Integration of legacy users requires </a:t>
            </a:r>
            <a:r>
              <a:rPr lang="en-US" sz="2200" dirty="0" smtClean="0">
                <a:solidFill>
                  <a:srgbClr val="FF0000"/>
                </a:solidFill>
              </a:rPr>
              <a:t>planning and prioritization</a:t>
            </a:r>
          </a:p>
          <a:p>
            <a:r>
              <a:rPr lang="en-US" sz="2200" dirty="0" smtClean="0"/>
              <a:t>Partnering with </a:t>
            </a:r>
            <a:r>
              <a:rPr lang="en-US" sz="2200" dirty="0" smtClean="0">
                <a:solidFill>
                  <a:srgbClr val="FF0000"/>
                </a:solidFill>
              </a:rPr>
              <a:t>Industry</a:t>
            </a:r>
            <a:r>
              <a:rPr lang="en-US" sz="2200" dirty="0" smtClean="0"/>
              <a:t> important</a:t>
            </a:r>
          </a:p>
          <a:p>
            <a:pPr lvl="1">
              <a:spcAft>
                <a:spcPts val="600"/>
              </a:spcAft>
              <a:buFont typeface="Wingdings" panose="05000000000000000000" pitchFamily="2" charset="2"/>
              <a:buChar char="Ø"/>
            </a:pPr>
            <a:r>
              <a:rPr lang="en-US" sz="1800" dirty="0" smtClean="0"/>
              <a:t>Drone Advisory Committee; ARC; UAST</a:t>
            </a:r>
          </a:p>
          <a:p>
            <a:r>
              <a:rPr lang="en-US" sz="2200" dirty="0" smtClean="0">
                <a:solidFill>
                  <a:srgbClr val="FF0000"/>
                </a:solidFill>
              </a:rPr>
              <a:t>Security</a:t>
            </a:r>
            <a:r>
              <a:rPr lang="en-US" sz="2200" dirty="0" smtClean="0"/>
              <a:t> issues must be addressed</a:t>
            </a:r>
            <a:endParaRPr lang="en-US" sz="2200" dirty="0"/>
          </a:p>
        </p:txBody>
      </p:sp>
      <p:pic>
        <p:nvPicPr>
          <p:cNvPr id="8" name="Picture 4" descr="Eagle Ey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0501" y="1219199"/>
            <a:ext cx="2187576" cy="129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982" y="2752775"/>
            <a:ext cx="2625836" cy="162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yberDefenseArticle14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335642"/>
            <a:ext cx="1023741" cy="102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Epsil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078537"/>
            <a:ext cx="103822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50" y="219829"/>
            <a:ext cx="8472488" cy="609600"/>
          </a:xfrm>
        </p:spPr>
        <p:txBody>
          <a:bodyPr anchor="t"/>
          <a:lstStyle/>
          <a:p>
            <a:r>
              <a:rPr lang="en-US" dirty="0" smtClean="0">
                <a:solidFill>
                  <a:srgbClr val="002060"/>
                </a:solidFill>
              </a:rPr>
              <a:t>The New Paradigm</a:t>
            </a:r>
            <a:endParaRPr lang="en-US" dirty="0">
              <a:solidFill>
                <a:srgbClr val="002060"/>
              </a:solidFill>
            </a:endParaRPr>
          </a:p>
        </p:txBody>
      </p:sp>
      <p:sp>
        <p:nvSpPr>
          <p:cNvPr id="4" name="Right Arrow 3"/>
          <p:cNvSpPr/>
          <p:nvPr/>
        </p:nvSpPr>
        <p:spPr bwMode="auto">
          <a:xfrm>
            <a:off x="5824846" y="2225354"/>
            <a:ext cx="1295400" cy="76200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23" name="Rectangle 12"/>
          <p:cNvSpPr/>
          <p:nvPr/>
        </p:nvSpPr>
        <p:spPr>
          <a:xfrm rot="2877815" flipH="1">
            <a:off x="6304835" y="3656124"/>
            <a:ext cx="2217609" cy="842674"/>
          </a:xfrm>
          <a:custGeom>
            <a:avLst/>
            <a:gdLst/>
            <a:ahLst/>
            <a:cxnLst/>
            <a:rect l="l" t="t" r="r" b="b"/>
            <a:pathLst>
              <a:path w="1583255" h="1124712">
                <a:moveTo>
                  <a:pt x="0" y="1124712"/>
                </a:moveTo>
                <a:lnTo>
                  <a:pt x="0" y="0"/>
                </a:lnTo>
                <a:lnTo>
                  <a:pt x="1583255" y="0"/>
                </a:lnTo>
                <a:lnTo>
                  <a:pt x="1583255" y="112471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2"/>
          <p:cNvSpPr/>
          <p:nvPr/>
        </p:nvSpPr>
        <p:spPr>
          <a:xfrm rot="10800000" flipH="1">
            <a:off x="1329045" y="4927567"/>
            <a:ext cx="4036075" cy="842674"/>
          </a:xfrm>
          <a:custGeom>
            <a:avLst/>
            <a:gdLst/>
            <a:ahLst/>
            <a:cxnLst/>
            <a:rect l="l" t="t" r="r" b="b"/>
            <a:pathLst>
              <a:path w="1583255" h="1124712">
                <a:moveTo>
                  <a:pt x="0" y="1124712"/>
                </a:moveTo>
                <a:lnTo>
                  <a:pt x="0" y="0"/>
                </a:lnTo>
                <a:lnTo>
                  <a:pt x="1583255" y="0"/>
                </a:lnTo>
                <a:lnTo>
                  <a:pt x="1583255" y="11247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2"/>
          <p:cNvSpPr/>
          <p:nvPr/>
        </p:nvSpPr>
        <p:spPr>
          <a:xfrm rot="18460151" flipH="1">
            <a:off x="1963013" y="1785247"/>
            <a:ext cx="2894190" cy="975234"/>
          </a:xfrm>
          <a:custGeom>
            <a:avLst/>
            <a:gdLst/>
            <a:ahLst/>
            <a:cxnLst/>
            <a:rect l="l" t="t" r="r" b="b"/>
            <a:pathLst>
              <a:path w="1583255" h="1124712">
                <a:moveTo>
                  <a:pt x="0" y="1124712"/>
                </a:moveTo>
                <a:lnTo>
                  <a:pt x="0" y="0"/>
                </a:lnTo>
                <a:lnTo>
                  <a:pt x="1583255" y="0"/>
                </a:lnTo>
                <a:lnTo>
                  <a:pt x="1583255" y="112471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
          <p:cNvSpPr/>
          <p:nvPr/>
        </p:nvSpPr>
        <p:spPr>
          <a:xfrm rot="2866927">
            <a:off x="3478712" y="1515328"/>
            <a:ext cx="4485820" cy="1353224"/>
          </a:xfrm>
          <a:custGeom>
            <a:avLst/>
            <a:gdLst/>
            <a:ahLst/>
            <a:cxnLst/>
            <a:rect l="l" t="t" r="r" b="b"/>
            <a:pathLst>
              <a:path w="3142212" h="1463754">
                <a:moveTo>
                  <a:pt x="0" y="1188546"/>
                </a:moveTo>
                <a:lnTo>
                  <a:pt x="527316" y="275208"/>
                </a:lnTo>
                <a:lnTo>
                  <a:pt x="2464187" y="275208"/>
                </a:lnTo>
                <a:lnTo>
                  <a:pt x="2464187" y="0"/>
                </a:lnTo>
                <a:lnTo>
                  <a:pt x="3142212" y="731877"/>
                </a:lnTo>
                <a:lnTo>
                  <a:pt x="2464187" y="1463754"/>
                </a:lnTo>
                <a:lnTo>
                  <a:pt x="2464187" y="1188546"/>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
          <p:cNvSpPr/>
          <p:nvPr/>
        </p:nvSpPr>
        <p:spPr>
          <a:xfrm rot="10800000">
            <a:off x="3183999" y="4672291"/>
            <a:ext cx="4926846" cy="1353224"/>
          </a:xfrm>
          <a:custGeom>
            <a:avLst/>
            <a:gdLst/>
            <a:ahLst/>
            <a:cxnLst/>
            <a:rect l="l" t="t" r="r" b="b"/>
            <a:pathLst>
              <a:path w="3142212" h="1463754">
                <a:moveTo>
                  <a:pt x="0" y="1188546"/>
                </a:moveTo>
                <a:lnTo>
                  <a:pt x="527316" y="275208"/>
                </a:lnTo>
                <a:lnTo>
                  <a:pt x="2464187" y="275208"/>
                </a:lnTo>
                <a:lnTo>
                  <a:pt x="2464187" y="0"/>
                </a:lnTo>
                <a:lnTo>
                  <a:pt x="3142212" y="731877"/>
                </a:lnTo>
                <a:lnTo>
                  <a:pt x="2464187" y="1463754"/>
                </a:lnTo>
                <a:lnTo>
                  <a:pt x="2464187" y="1188546"/>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rot="2886947">
            <a:off x="4562392" y="2679414"/>
            <a:ext cx="3820306" cy="584775"/>
          </a:xfrm>
          <a:prstGeom prst="rect">
            <a:avLst/>
          </a:prstGeom>
          <a:noFill/>
        </p:spPr>
        <p:txBody>
          <a:bodyPr wrap="square" rtlCol="0" anchor="ctr">
            <a:spAutoFit/>
          </a:bodyPr>
          <a:lstStyle/>
          <a:p>
            <a:pPr algn="ctr"/>
            <a:r>
              <a:rPr lang="en-US" sz="3200" b="1" dirty="0" smtClean="0">
                <a:solidFill>
                  <a:schemeClr val="bg1"/>
                </a:solidFill>
                <a:effectLst>
                  <a:outerShdw blurRad="50800" dist="38100" dir="5400000" algn="t" rotWithShape="0">
                    <a:prstClr val="black">
                      <a:alpha val="40000"/>
                    </a:prstClr>
                  </a:outerShdw>
                </a:effectLst>
                <a:latin typeface="Calibri" panose="020F0502020204030204" pitchFamily="34" charset="0"/>
                <a:ea typeface="Kozuka Gothic Pro M" pitchFamily="34" charset="-128"/>
                <a:cs typeface="Calibri" panose="020F0502020204030204" pitchFamily="34" charset="0"/>
              </a:rPr>
              <a:t>Collaboration</a:t>
            </a:r>
            <a:endParaRPr lang="en-US" sz="3200" b="1" dirty="0">
              <a:solidFill>
                <a:schemeClr val="bg1"/>
              </a:solidFill>
              <a:effectLst>
                <a:outerShdw blurRad="50800" dist="38100" dir="5400000" algn="t" rotWithShape="0">
                  <a:prstClr val="black">
                    <a:alpha val="40000"/>
                  </a:prstClr>
                </a:outerShdw>
              </a:effectLst>
              <a:latin typeface="Calibri" panose="020F0502020204030204" pitchFamily="34" charset="0"/>
              <a:ea typeface="Kozuka Gothic Pro M" pitchFamily="34" charset="-128"/>
              <a:cs typeface="Calibri" panose="020F0502020204030204" pitchFamily="34" charset="0"/>
            </a:endParaRPr>
          </a:p>
        </p:txBody>
      </p:sp>
      <p:sp>
        <p:nvSpPr>
          <p:cNvPr id="30" name="TextBox 29"/>
          <p:cNvSpPr txBox="1"/>
          <p:nvPr/>
        </p:nvSpPr>
        <p:spPr>
          <a:xfrm>
            <a:off x="1329043" y="5087294"/>
            <a:ext cx="6400801" cy="523220"/>
          </a:xfrm>
          <a:prstGeom prst="rect">
            <a:avLst/>
          </a:prstGeom>
          <a:noFill/>
        </p:spPr>
        <p:txBody>
          <a:bodyPr wrap="square" rtlCol="0" anchor="ctr">
            <a:spAutoFit/>
          </a:bodyPr>
          <a:lstStyle/>
          <a:p>
            <a:pPr algn="ctr"/>
            <a:r>
              <a:rPr lang="en-US" sz="2800" b="1" dirty="0" smtClean="0">
                <a:solidFill>
                  <a:schemeClr val="bg1"/>
                </a:solidFill>
                <a:effectLst>
                  <a:outerShdw blurRad="50800" dist="38100" dir="5400000" algn="t" rotWithShape="0">
                    <a:prstClr val="black">
                      <a:alpha val="40000"/>
                    </a:prstClr>
                  </a:outerShdw>
                </a:effectLst>
                <a:latin typeface="Calibri" panose="020F0502020204030204" pitchFamily="34" charset="0"/>
                <a:ea typeface="Kozuka Gothic Pro M" pitchFamily="34" charset="-128"/>
                <a:cs typeface="Calibri" panose="020F0502020204030204" pitchFamily="34" charset="0"/>
              </a:rPr>
              <a:t>Shared commitment to safety</a:t>
            </a:r>
            <a:endParaRPr lang="en-US" sz="2800" b="1" dirty="0">
              <a:solidFill>
                <a:schemeClr val="bg1"/>
              </a:solidFill>
              <a:effectLst>
                <a:outerShdw blurRad="50800" dist="38100" dir="5400000" algn="t" rotWithShape="0">
                  <a:prstClr val="black">
                    <a:alpha val="40000"/>
                  </a:prstClr>
                </a:outerShdw>
              </a:effectLst>
              <a:latin typeface="Calibri" panose="020F0502020204030204" pitchFamily="34" charset="0"/>
              <a:ea typeface="Kozuka Gothic Pro M" pitchFamily="34" charset="-128"/>
              <a:cs typeface="Calibri" panose="020F0502020204030204" pitchFamily="34" charset="0"/>
            </a:endParaRPr>
          </a:p>
        </p:txBody>
      </p:sp>
      <p:sp>
        <p:nvSpPr>
          <p:cNvPr id="33" name="Right Arrow 2"/>
          <p:cNvSpPr/>
          <p:nvPr/>
        </p:nvSpPr>
        <p:spPr>
          <a:xfrm rot="18460151">
            <a:off x="275899" y="3350888"/>
            <a:ext cx="3349792" cy="1572767"/>
          </a:xfrm>
          <a:custGeom>
            <a:avLst/>
            <a:gdLst/>
            <a:ahLst/>
            <a:cxnLst/>
            <a:rect l="l" t="t" r="r" b="b"/>
            <a:pathLst>
              <a:path w="3142212" h="1463754">
                <a:moveTo>
                  <a:pt x="0" y="1188546"/>
                </a:moveTo>
                <a:lnTo>
                  <a:pt x="527316" y="275208"/>
                </a:lnTo>
                <a:lnTo>
                  <a:pt x="2464187" y="275208"/>
                </a:lnTo>
                <a:lnTo>
                  <a:pt x="2464187" y="0"/>
                </a:lnTo>
                <a:lnTo>
                  <a:pt x="3142212" y="731877"/>
                </a:lnTo>
                <a:lnTo>
                  <a:pt x="2464187" y="1463754"/>
                </a:lnTo>
                <a:lnTo>
                  <a:pt x="2464187" y="118854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rot="18449412">
            <a:off x="730334" y="2837061"/>
            <a:ext cx="3980297" cy="646331"/>
          </a:xfrm>
          <a:prstGeom prst="rect">
            <a:avLst/>
          </a:prstGeom>
          <a:noFill/>
          <a:ln cmpd="sng">
            <a:noFill/>
          </a:ln>
          <a:effectLst/>
        </p:spPr>
        <p:txBody>
          <a:bodyPr wrap="square" rtlCol="0" anchor="ctr">
            <a:spAutoFit/>
          </a:bodyPr>
          <a:lstStyle/>
          <a:p>
            <a:pPr algn="ctr"/>
            <a:r>
              <a:rPr lang="en-US" sz="3600" b="1" dirty="0" smtClean="0">
                <a:solidFill>
                  <a:schemeClr val="bg1"/>
                </a:solidFill>
                <a:effectLst>
                  <a:outerShdw blurRad="50800" dist="38100" dir="5400000" algn="t" rotWithShape="0">
                    <a:prstClr val="black">
                      <a:alpha val="40000"/>
                    </a:prstClr>
                  </a:outerShdw>
                </a:effectLst>
                <a:latin typeface="Calibri" panose="020F0502020204030204" pitchFamily="34" charset="0"/>
                <a:ea typeface="Kozuka Gothic Pro M" pitchFamily="34" charset="-128"/>
                <a:cs typeface="Calibri" panose="020F0502020204030204" pitchFamily="34" charset="0"/>
              </a:rPr>
              <a:t>Innovation</a:t>
            </a:r>
            <a:endParaRPr lang="en-US" sz="3600" b="1" dirty="0">
              <a:solidFill>
                <a:schemeClr val="bg1"/>
              </a:solidFill>
              <a:effectLst>
                <a:outerShdw blurRad="50800" dist="38100" dir="5400000" algn="t" rotWithShape="0">
                  <a:prstClr val="black">
                    <a:alpha val="40000"/>
                  </a:prstClr>
                </a:outerShdw>
              </a:effectLst>
              <a:latin typeface="Calibri" panose="020F0502020204030204" pitchFamily="34" charset="0"/>
              <a:ea typeface="Kozuka Gothic Pro M" pitchFamily="34" charset="-128"/>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3413508" y="3091852"/>
            <a:ext cx="2533794" cy="1492418"/>
          </a:xfrm>
          <a:prstGeom prst="rect">
            <a:avLst/>
          </a:prstGeom>
        </p:spPr>
      </p:pic>
    </p:spTree>
    <p:extLst>
      <p:ext uri="{BB962C8B-B14F-4D97-AF65-F5344CB8AC3E}">
        <p14:creationId xmlns:p14="http://schemas.microsoft.com/office/powerpoint/2010/main" val="426226447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1066800"/>
            <a:ext cx="8686800" cy="4598765"/>
            <a:chOff x="0" y="1066798"/>
            <a:chExt cx="9143999" cy="5059992"/>
          </a:xfrm>
        </p:grpSpPr>
        <p:cxnSp>
          <p:nvCxnSpPr>
            <p:cNvPr id="5" name="Straight Arrow Connector 4"/>
            <p:cNvCxnSpPr>
              <a:endCxn id="47" idx="3"/>
            </p:cNvCxnSpPr>
            <p:nvPr/>
          </p:nvCxnSpPr>
          <p:spPr bwMode="auto">
            <a:xfrm flipH="1">
              <a:off x="4025891" y="2771745"/>
              <a:ext cx="837246" cy="64793"/>
            </a:xfrm>
            <a:prstGeom prst="straightConnector1">
              <a:avLst/>
            </a:prstGeom>
            <a:ln>
              <a:solidFill>
                <a:schemeClr val="accent6">
                  <a:lumMod val="75000"/>
                </a:schemeClr>
              </a:solidFill>
              <a:tailEnd type="arrow"/>
            </a:ln>
            <a:extLst/>
          </p:spPr>
          <p:style>
            <a:lnRef idx="1">
              <a:schemeClr val="accent6"/>
            </a:lnRef>
            <a:fillRef idx="0">
              <a:schemeClr val="accent6"/>
            </a:fillRef>
            <a:effectRef idx="0">
              <a:schemeClr val="accent6"/>
            </a:effectRef>
            <a:fontRef idx="minor">
              <a:schemeClr val="tx1"/>
            </a:fontRef>
          </p:style>
        </p:cxnSp>
        <p:grpSp>
          <p:nvGrpSpPr>
            <p:cNvPr id="2" name="Group 1"/>
            <p:cNvGrpSpPr/>
            <p:nvPr/>
          </p:nvGrpSpPr>
          <p:grpSpPr>
            <a:xfrm>
              <a:off x="0" y="1066798"/>
              <a:ext cx="9143999" cy="5059992"/>
              <a:chOff x="3962400" y="1066799"/>
              <a:chExt cx="5155021" cy="3212855"/>
            </a:xfrm>
          </p:grpSpPr>
          <p:grpSp>
            <p:nvGrpSpPr>
              <p:cNvPr id="46" name="Group 45"/>
              <p:cNvGrpSpPr/>
              <p:nvPr/>
            </p:nvGrpSpPr>
            <p:grpSpPr>
              <a:xfrm>
                <a:off x="3962400" y="1066799"/>
                <a:ext cx="5155021" cy="3212855"/>
                <a:chOff x="228911" y="703598"/>
                <a:chExt cx="8473615" cy="5622093"/>
              </a:xfrm>
            </p:grpSpPr>
            <p:grpSp>
              <p:nvGrpSpPr>
                <p:cNvPr id="19" name="Group 18"/>
                <p:cNvGrpSpPr/>
                <p:nvPr/>
              </p:nvGrpSpPr>
              <p:grpSpPr>
                <a:xfrm>
                  <a:off x="228911" y="703598"/>
                  <a:ext cx="8392050" cy="5622093"/>
                  <a:chOff x="261100" y="167345"/>
                  <a:chExt cx="8666546" cy="6432633"/>
                </a:xfrm>
              </p:grpSpPr>
              <p:sp>
                <p:nvSpPr>
                  <p:cNvPr id="30" name="Rectangle 29"/>
                  <p:cNvSpPr/>
                  <p:nvPr/>
                </p:nvSpPr>
                <p:spPr>
                  <a:xfrm>
                    <a:off x="1441378" y="167347"/>
                    <a:ext cx="7416656" cy="5639129"/>
                  </a:xfrm>
                  <a:prstGeom prst="rect">
                    <a:avLst/>
                  </a:prstGeom>
                  <a:gradFill flip="none" rotWithShape="1">
                    <a:gsLst>
                      <a:gs pos="0">
                        <a:srgbClr val="4B59C1">
                          <a:tint val="66000"/>
                          <a:satMod val="160000"/>
                        </a:srgbClr>
                      </a:gs>
                      <a:gs pos="50000">
                        <a:srgbClr val="4B59C1">
                          <a:tint val="44500"/>
                          <a:satMod val="160000"/>
                        </a:srgbClr>
                      </a:gs>
                      <a:gs pos="100000">
                        <a:srgbClr val="4B59C1">
                          <a:tint val="23500"/>
                          <a:satMod val="160000"/>
                        </a:srgbClr>
                      </a:gs>
                    </a:gsLst>
                    <a:path path="circle">
                      <a:fillToRect l="100000" b="100000"/>
                    </a:path>
                    <a:tileRect t="-100000" r="-100000"/>
                  </a:gradFill>
                  <a:ln w="25400" cap="flat" cmpd="sng" algn="ctr">
                    <a:solidFill>
                      <a:schemeClr val="accent1"/>
                    </a:solidFill>
                    <a:prstDash val="solid"/>
                  </a:ln>
                  <a:effectLst/>
                </p:spPr>
                <p:txBody>
                  <a:bodyPr rtlCol="0" anchor="ctr"/>
                  <a:lstStyle/>
                  <a:p>
                    <a:pPr algn="ctr">
                      <a:defRPr/>
                    </a:pPr>
                    <a:endParaRPr lang="en-US" sz="1400" b="1" kern="0" dirty="0">
                      <a:solidFill>
                        <a:srgbClr val="C0504D">
                          <a:lumMod val="50000"/>
                        </a:srgbClr>
                      </a:solidFill>
                      <a:latin typeface="Calibri"/>
                    </a:endParaRPr>
                  </a:p>
                </p:txBody>
              </p:sp>
              <p:sp>
                <p:nvSpPr>
                  <p:cNvPr id="21" name="TextBox 20"/>
                  <p:cNvSpPr txBox="1"/>
                  <p:nvPr/>
                </p:nvSpPr>
                <p:spPr>
                  <a:xfrm>
                    <a:off x="1381637" y="5882741"/>
                    <a:ext cx="1923279" cy="717237"/>
                  </a:xfrm>
                  <a:prstGeom prst="rect">
                    <a:avLst/>
                  </a:prstGeom>
                  <a:noFill/>
                </p:spPr>
                <p:txBody>
                  <a:bodyPr wrap="square" rtlCol="0">
                    <a:spAutoFit/>
                  </a:bodyPr>
                  <a:lstStyle/>
                  <a:p>
                    <a:pPr>
                      <a:defRPr/>
                    </a:pPr>
                    <a:r>
                      <a:rPr lang="en-US" sz="1100" b="1" kern="0" dirty="0">
                        <a:solidFill>
                          <a:srgbClr val="1F497D">
                            <a:lumMod val="75000"/>
                          </a:srgbClr>
                        </a:solidFill>
                        <a:latin typeface="Calibri"/>
                      </a:rPr>
                      <a:t>Within VLOS or isolated operating area</a:t>
                    </a:r>
                  </a:p>
                </p:txBody>
              </p:sp>
              <p:sp>
                <p:nvSpPr>
                  <p:cNvPr id="22" name="TextBox 21"/>
                  <p:cNvSpPr txBox="1"/>
                  <p:nvPr/>
                </p:nvSpPr>
                <p:spPr>
                  <a:xfrm>
                    <a:off x="7239000" y="5882740"/>
                    <a:ext cx="1688646" cy="717237"/>
                  </a:xfrm>
                  <a:prstGeom prst="rect">
                    <a:avLst/>
                  </a:prstGeom>
                  <a:noFill/>
                </p:spPr>
                <p:txBody>
                  <a:bodyPr wrap="square" rtlCol="0">
                    <a:spAutoFit/>
                  </a:bodyPr>
                  <a:lstStyle/>
                  <a:p>
                    <a:pPr>
                      <a:defRPr/>
                    </a:pPr>
                    <a:r>
                      <a:rPr lang="en-US" sz="1100" b="1" kern="0" dirty="0">
                        <a:solidFill>
                          <a:srgbClr val="1F497D">
                            <a:lumMod val="75000"/>
                          </a:srgbClr>
                        </a:solidFill>
                        <a:latin typeface="Calibri"/>
                      </a:rPr>
                      <a:t>Beyond VLOS or populated operating area</a:t>
                    </a:r>
                  </a:p>
                </p:txBody>
              </p:sp>
              <p:cxnSp>
                <p:nvCxnSpPr>
                  <p:cNvPr id="23" name="Straight Arrow Connector 22"/>
                  <p:cNvCxnSpPr/>
                  <p:nvPr/>
                </p:nvCxnSpPr>
                <p:spPr>
                  <a:xfrm>
                    <a:off x="3006030" y="6117349"/>
                    <a:ext cx="4109847" cy="0"/>
                  </a:xfrm>
                  <a:prstGeom prst="straightConnector1">
                    <a:avLst/>
                  </a:prstGeom>
                  <a:noFill/>
                  <a:ln w="57150" cap="flat" cmpd="sng" algn="ctr">
                    <a:solidFill>
                      <a:schemeClr val="accent1">
                        <a:lumMod val="75000"/>
                      </a:schemeClr>
                    </a:solidFill>
                    <a:prstDash val="solid"/>
                    <a:headEnd type="triangle" w="med" len="med"/>
                    <a:tailEnd type="triangle" w="med" len="med"/>
                  </a:ln>
                  <a:effectLst/>
                </p:spPr>
              </p:cxnSp>
              <p:sp>
                <p:nvSpPr>
                  <p:cNvPr id="24" name="TextBox 23"/>
                  <p:cNvSpPr txBox="1"/>
                  <p:nvPr/>
                </p:nvSpPr>
                <p:spPr>
                  <a:xfrm>
                    <a:off x="261100" y="5327488"/>
                    <a:ext cx="1186699" cy="717237"/>
                  </a:xfrm>
                  <a:prstGeom prst="rect">
                    <a:avLst/>
                  </a:prstGeom>
                  <a:noFill/>
                </p:spPr>
                <p:txBody>
                  <a:bodyPr wrap="square" rtlCol="0">
                    <a:spAutoFit/>
                  </a:bodyPr>
                  <a:lstStyle/>
                  <a:p>
                    <a:pPr algn="ctr">
                      <a:defRPr/>
                    </a:pPr>
                    <a:r>
                      <a:rPr lang="en-US" sz="1100" b="1" kern="0" dirty="0">
                        <a:solidFill>
                          <a:srgbClr val="1F497D">
                            <a:lumMod val="75000"/>
                          </a:srgbClr>
                        </a:solidFill>
                        <a:latin typeface="Calibri"/>
                      </a:rPr>
                      <a:t>Small UAS / low impact energy</a:t>
                    </a:r>
                  </a:p>
                </p:txBody>
              </p:sp>
              <p:sp>
                <p:nvSpPr>
                  <p:cNvPr id="25" name="TextBox 24"/>
                  <p:cNvSpPr txBox="1"/>
                  <p:nvPr/>
                </p:nvSpPr>
                <p:spPr>
                  <a:xfrm>
                    <a:off x="261100" y="167345"/>
                    <a:ext cx="1251859" cy="717237"/>
                  </a:xfrm>
                  <a:prstGeom prst="rect">
                    <a:avLst/>
                  </a:prstGeom>
                  <a:noFill/>
                </p:spPr>
                <p:txBody>
                  <a:bodyPr wrap="square" rtlCol="0">
                    <a:spAutoFit/>
                  </a:bodyPr>
                  <a:lstStyle/>
                  <a:p>
                    <a:pPr algn="ctr">
                      <a:defRPr/>
                    </a:pPr>
                    <a:r>
                      <a:rPr lang="en-US" sz="1100" b="1" kern="0" dirty="0">
                        <a:solidFill>
                          <a:srgbClr val="1F497D">
                            <a:lumMod val="75000"/>
                          </a:srgbClr>
                        </a:solidFill>
                        <a:latin typeface="Calibri"/>
                      </a:rPr>
                      <a:t>Large UAS / high impact energy </a:t>
                    </a:r>
                  </a:p>
                </p:txBody>
              </p:sp>
              <p:cxnSp>
                <p:nvCxnSpPr>
                  <p:cNvPr id="26" name="Straight Arrow Connector 25"/>
                  <p:cNvCxnSpPr/>
                  <p:nvPr/>
                </p:nvCxnSpPr>
                <p:spPr>
                  <a:xfrm flipV="1">
                    <a:off x="956508" y="942316"/>
                    <a:ext cx="0" cy="4119155"/>
                  </a:xfrm>
                  <a:prstGeom prst="straightConnector1">
                    <a:avLst/>
                  </a:prstGeom>
                  <a:noFill/>
                  <a:ln w="57150" cap="flat" cmpd="sng" algn="ctr">
                    <a:solidFill>
                      <a:schemeClr val="accent1">
                        <a:lumMod val="75000"/>
                      </a:schemeClr>
                    </a:solidFill>
                    <a:prstDash val="solid"/>
                    <a:headEnd type="triangle" w="med" len="med"/>
                    <a:tailEnd type="triangle" w="med" len="med"/>
                  </a:ln>
                  <a:effectLst/>
                </p:spPr>
              </p:cxnSp>
              <p:sp>
                <p:nvSpPr>
                  <p:cNvPr id="27" name="Oval 26"/>
                  <p:cNvSpPr/>
                  <p:nvPr/>
                </p:nvSpPr>
                <p:spPr>
                  <a:xfrm>
                    <a:off x="1494601" y="4866304"/>
                    <a:ext cx="1697352" cy="838200"/>
                  </a:xfrm>
                  <a:prstGeom prst="ellipse">
                    <a:avLst/>
                  </a:prstGeom>
                  <a:noFill/>
                  <a:ln w="25400" cap="flat" cmpd="sng" algn="ctr">
                    <a:solidFill>
                      <a:schemeClr val="accent1">
                        <a:lumMod val="75000"/>
                      </a:schemeClr>
                    </a:solidFill>
                    <a:prstDash val="solid"/>
                  </a:ln>
                  <a:effectLst/>
                </p:spPr>
                <p:txBody>
                  <a:bodyPr rtlCol="0" anchor="ctr"/>
                  <a:lstStyle/>
                  <a:p>
                    <a:pPr algn="ctr">
                      <a:defRPr/>
                    </a:pPr>
                    <a:r>
                      <a:rPr lang="en-US" sz="1600" b="1" kern="0" dirty="0">
                        <a:solidFill>
                          <a:srgbClr val="1F497D">
                            <a:lumMod val="75000"/>
                          </a:srgbClr>
                        </a:solidFill>
                        <a:latin typeface="Calibri"/>
                      </a:rPr>
                      <a:t>Low-risk, Isolated</a:t>
                    </a:r>
                  </a:p>
                </p:txBody>
              </p:sp>
              <p:sp>
                <p:nvSpPr>
                  <p:cNvPr id="29" name="Oval 28"/>
                  <p:cNvSpPr/>
                  <p:nvPr/>
                </p:nvSpPr>
                <p:spPr>
                  <a:xfrm>
                    <a:off x="6487458" y="264219"/>
                    <a:ext cx="1922782" cy="1012572"/>
                  </a:xfrm>
                  <a:prstGeom prst="ellipse">
                    <a:avLst/>
                  </a:prstGeom>
                  <a:noFill/>
                  <a:ln w="25400" cap="flat" cmpd="sng" algn="ctr">
                    <a:solidFill>
                      <a:schemeClr val="accent1">
                        <a:lumMod val="75000"/>
                      </a:schemeClr>
                    </a:solidFill>
                    <a:prstDash val="solid"/>
                  </a:ln>
                  <a:effectLst/>
                </p:spPr>
                <p:txBody>
                  <a:bodyPr rtlCol="0" anchor="ctr"/>
                  <a:lstStyle/>
                  <a:p>
                    <a:pPr algn="ctr">
                      <a:defRPr/>
                    </a:pPr>
                    <a:r>
                      <a:rPr lang="en-US" sz="1600" b="1" kern="0" dirty="0">
                        <a:solidFill>
                          <a:srgbClr val="1F497D">
                            <a:lumMod val="75000"/>
                          </a:srgbClr>
                        </a:solidFill>
                        <a:latin typeface="Calibri"/>
                      </a:rPr>
                      <a:t>Full UAS Integration</a:t>
                    </a:r>
                  </a:p>
                </p:txBody>
              </p:sp>
              <p:cxnSp>
                <p:nvCxnSpPr>
                  <p:cNvPr id="28" name="Straight Arrow Connector 27"/>
                  <p:cNvCxnSpPr/>
                  <p:nvPr/>
                </p:nvCxnSpPr>
                <p:spPr>
                  <a:xfrm flipV="1">
                    <a:off x="2487914" y="790694"/>
                    <a:ext cx="3959169" cy="3966667"/>
                  </a:xfrm>
                  <a:prstGeom prst="straightConnector1">
                    <a:avLst/>
                  </a:prstGeom>
                  <a:noFill/>
                  <a:ln w="76200" cap="flat" cmpd="sng" algn="ctr">
                    <a:solidFill>
                      <a:schemeClr val="accent1">
                        <a:lumMod val="75000"/>
                      </a:schemeClr>
                    </a:solidFill>
                    <a:prstDash val="solid"/>
                    <a:tailEnd type="arrow"/>
                  </a:ln>
                  <a:effectLst/>
                </p:spPr>
              </p:cxnSp>
            </p:grpSp>
            <p:cxnSp>
              <p:nvCxnSpPr>
                <p:cNvPr id="36" name="Straight Arrow Connector 35"/>
                <p:cNvCxnSpPr/>
                <p:nvPr/>
              </p:nvCxnSpPr>
              <p:spPr bwMode="auto">
                <a:xfrm>
                  <a:off x="2783445" y="4439729"/>
                  <a:ext cx="748305" cy="0"/>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a:endCxn id="35" idx="1"/>
                </p:cNvCxnSpPr>
                <p:nvPr/>
              </p:nvCxnSpPr>
              <p:spPr bwMode="auto">
                <a:xfrm flipV="1">
                  <a:off x="3365026" y="3948615"/>
                  <a:ext cx="653473" cy="1"/>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p:nvPr/>
              </p:nvCxnSpPr>
              <p:spPr bwMode="auto">
                <a:xfrm>
                  <a:off x="3794438" y="3508416"/>
                  <a:ext cx="559227" cy="0"/>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bwMode="auto">
                <a:xfrm>
                  <a:off x="3526315" y="4281273"/>
                  <a:ext cx="2977669" cy="4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a:solidFill>
                        <a:srgbClr val="C0504D">
                          <a:lumMod val="75000"/>
                        </a:srgbClr>
                      </a:solidFill>
                      <a:latin typeface="Arial"/>
                    </a:rPr>
                    <a:t>Operations by Exemption</a:t>
                  </a:r>
                </a:p>
              </p:txBody>
            </p:sp>
            <p:cxnSp>
              <p:nvCxnSpPr>
                <p:cNvPr id="40" name="Straight Arrow Connector 39"/>
                <p:cNvCxnSpPr>
                  <a:endCxn id="41" idx="1"/>
                </p:cNvCxnSpPr>
                <p:nvPr/>
              </p:nvCxnSpPr>
              <p:spPr bwMode="auto">
                <a:xfrm>
                  <a:off x="4392305" y="3017302"/>
                  <a:ext cx="614819" cy="0"/>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bwMode="auto">
                <a:xfrm>
                  <a:off x="4018499" y="3751537"/>
                  <a:ext cx="2636237" cy="4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u="sng" dirty="0">
                      <a:solidFill>
                        <a:srgbClr val="C0504D">
                          <a:lumMod val="75000"/>
                        </a:srgbClr>
                      </a:solidFill>
                      <a:latin typeface="Arial"/>
                    </a:rPr>
                    <a:t>Part 107 Operations</a:t>
                  </a:r>
                </a:p>
              </p:txBody>
            </p:sp>
            <p:cxnSp>
              <p:nvCxnSpPr>
                <p:cNvPr id="42" name="Straight Arrow Connector 41"/>
                <p:cNvCxnSpPr/>
                <p:nvPr/>
              </p:nvCxnSpPr>
              <p:spPr bwMode="auto">
                <a:xfrm>
                  <a:off x="4962681" y="2509784"/>
                  <a:ext cx="526804" cy="1"/>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bwMode="auto">
                <a:xfrm>
                  <a:off x="4348229" y="3349961"/>
                  <a:ext cx="2871415" cy="4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a:solidFill>
                        <a:srgbClr val="C0504D">
                          <a:lumMod val="75000"/>
                        </a:srgbClr>
                      </a:solidFill>
                      <a:latin typeface="Arial"/>
                    </a:rPr>
                    <a:t>Operations Over People</a:t>
                  </a:r>
                </a:p>
              </p:txBody>
            </p:sp>
            <p:cxnSp>
              <p:nvCxnSpPr>
                <p:cNvPr id="44" name="Straight Arrow Connector 43"/>
                <p:cNvCxnSpPr>
                  <a:endCxn id="45" idx="1"/>
                </p:cNvCxnSpPr>
                <p:nvPr/>
              </p:nvCxnSpPr>
              <p:spPr bwMode="auto">
                <a:xfrm>
                  <a:off x="5446760" y="2075626"/>
                  <a:ext cx="462645" cy="0"/>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bwMode="auto">
                <a:xfrm>
                  <a:off x="5007124" y="2820223"/>
                  <a:ext cx="2595830" cy="4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a:solidFill>
                        <a:srgbClr val="C0504D">
                          <a:lumMod val="75000"/>
                        </a:srgbClr>
                      </a:solidFill>
                      <a:latin typeface="Arial"/>
                    </a:rPr>
                    <a:t>Expanded Operations</a:t>
                  </a:r>
                </a:p>
              </p:txBody>
            </p:sp>
            <p:sp>
              <p:nvSpPr>
                <p:cNvPr id="43" name="TextBox 42"/>
                <p:cNvSpPr txBox="1"/>
                <p:nvPr/>
              </p:nvSpPr>
              <p:spPr bwMode="auto">
                <a:xfrm>
                  <a:off x="5489484" y="2263435"/>
                  <a:ext cx="2912638" cy="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a:solidFill>
                        <a:srgbClr val="C0504D">
                          <a:lumMod val="75000"/>
                        </a:srgbClr>
                      </a:solidFill>
                      <a:latin typeface="Arial"/>
                    </a:rPr>
                    <a:t>Small Cargo / Non-Segregated Operations</a:t>
                  </a:r>
                </a:p>
              </p:txBody>
            </p:sp>
            <p:sp>
              <p:nvSpPr>
                <p:cNvPr id="45" name="TextBox 44"/>
                <p:cNvSpPr txBox="1"/>
                <p:nvPr/>
              </p:nvSpPr>
              <p:spPr bwMode="auto">
                <a:xfrm>
                  <a:off x="5909405" y="1878546"/>
                  <a:ext cx="2793121" cy="4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a:solidFill>
                        <a:srgbClr val="C0504D">
                          <a:lumMod val="75000"/>
                        </a:srgbClr>
                      </a:solidFill>
                      <a:latin typeface="Arial"/>
                    </a:rPr>
                    <a:t>Passenger Operations</a:t>
                  </a:r>
                </a:p>
              </p:txBody>
            </p:sp>
          </p:grpSp>
          <p:sp>
            <p:nvSpPr>
              <p:cNvPr id="32" name="TextBox 31"/>
              <p:cNvSpPr txBox="1"/>
              <p:nvPr/>
            </p:nvSpPr>
            <p:spPr bwMode="auto">
              <a:xfrm>
                <a:off x="4685529" y="2324769"/>
                <a:ext cx="1288754" cy="38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r>
                  <a:rPr lang="en-US" sz="1200" b="1" dirty="0">
                    <a:solidFill>
                      <a:srgbClr val="F79646">
                        <a:lumMod val="75000"/>
                      </a:srgbClr>
                    </a:solidFill>
                    <a:latin typeface="Arial"/>
                  </a:rPr>
                  <a:t>Automated Low Altitude Authorization</a:t>
                </a:r>
              </a:p>
            </p:txBody>
          </p:sp>
          <p:sp>
            <p:nvSpPr>
              <p:cNvPr id="47" name="TextBox 46"/>
              <p:cNvSpPr txBox="1"/>
              <p:nvPr/>
            </p:nvSpPr>
            <p:spPr bwMode="auto">
              <a:xfrm>
                <a:off x="4735653" y="2002792"/>
                <a:ext cx="1496383" cy="38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r>
                  <a:rPr lang="en-US" sz="1200" b="1" dirty="0">
                    <a:solidFill>
                      <a:srgbClr val="F79646">
                        <a:lumMod val="75000"/>
                      </a:srgbClr>
                    </a:solidFill>
                    <a:latin typeface="Arial"/>
                  </a:rPr>
                  <a:t>Aeronautical Information Infrastructure for UAS</a:t>
                </a:r>
              </a:p>
            </p:txBody>
          </p:sp>
        </p:grpSp>
        <p:cxnSp>
          <p:nvCxnSpPr>
            <p:cNvPr id="48" name="Straight Arrow Connector 47"/>
            <p:cNvCxnSpPr/>
            <p:nvPr/>
          </p:nvCxnSpPr>
          <p:spPr bwMode="auto">
            <a:xfrm flipH="1">
              <a:off x="3492492" y="3244582"/>
              <a:ext cx="656854" cy="1"/>
            </a:xfrm>
            <a:prstGeom prst="straightConnector1">
              <a:avLst/>
            </a:prstGeom>
            <a:ln>
              <a:solidFill>
                <a:schemeClr val="accent6">
                  <a:lumMod val="75000"/>
                </a:schemeClr>
              </a:solidFill>
              <a:tailEnd type="arrow"/>
            </a:ln>
            <a:extLst/>
          </p:spPr>
          <p:style>
            <a:lnRef idx="1">
              <a:schemeClr val="accent6"/>
            </a:lnRef>
            <a:fillRef idx="0">
              <a:schemeClr val="accent6"/>
            </a:fillRef>
            <a:effectRef idx="0">
              <a:schemeClr val="accent6"/>
            </a:effectRef>
            <a:fontRef idx="minor">
              <a:schemeClr val="tx1"/>
            </a:fontRef>
          </p:style>
        </p:cxnSp>
      </p:grpSp>
      <p:sp>
        <p:nvSpPr>
          <p:cNvPr id="3" name="TextBox 2"/>
          <p:cNvSpPr txBox="1"/>
          <p:nvPr/>
        </p:nvSpPr>
        <p:spPr>
          <a:xfrm>
            <a:off x="1515555" y="1334869"/>
            <a:ext cx="3970845" cy="646331"/>
          </a:xfrm>
          <a:prstGeom prst="rect">
            <a:avLst/>
          </a:prstGeom>
          <a:noFill/>
        </p:spPr>
        <p:txBody>
          <a:bodyPr wrap="square" rtlCol="0">
            <a:spAutoFit/>
          </a:bodyPr>
          <a:lstStyle/>
          <a:p>
            <a:r>
              <a:rPr lang="en-US" dirty="0">
                <a:solidFill>
                  <a:srgbClr val="FFFF00"/>
                </a:solidFill>
              </a:rPr>
              <a:t>Defining Scalable Safety Assurance Requirements </a:t>
            </a:r>
          </a:p>
        </p:txBody>
      </p:sp>
      <p:sp>
        <p:nvSpPr>
          <p:cNvPr id="49" name="Title 3"/>
          <p:cNvSpPr>
            <a:spLocks noGrp="1"/>
          </p:cNvSpPr>
          <p:nvPr>
            <p:ph type="title"/>
          </p:nvPr>
        </p:nvSpPr>
        <p:spPr>
          <a:xfrm>
            <a:off x="366712" y="228600"/>
            <a:ext cx="8472488" cy="609600"/>
          </a:xfrm>
        </p:spPr>
        <p:txBody>
          <a:bodyPr>
            <a:noAutofit/>
          </a:bodyPr>
          <a:lstStyle/>
          <a:p>
            <a:r>
              <a:rPr lang="en-US" dirty="0" smtClean="0">
                <a:solidFill>
                  <a:srgbClr val="002060"/>
                </a:solidFill>
              </a:rPr>
              <a:t>The Path to Full Integration</a:t>
            </a:r>
            <a:endParaRPr lang="en-US"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37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002060"/>
                </a:solidFill>
              </a:rPr>
              <a:t>Developing the UAS Integration Strategy</a:t>
            </a:r>
            <a:endParaRPr lang="en-US" dirty="0">
              <a:solidFill>
                <a:srgbClr val="002060"/>
              </a:solidFill>
            </a:endParaRPr>
          </a:p>
        </p:txBody>
      </p:sp>
      <p:sp>
        <p:nvSpPr>
          <p:cNvPr id="4" name="Rounded Rectangle 3"/>
          <p:cNvSpPr/>
          <p:nvPr/>
        </p:nvSpPr>
        <p:spPr>
          <a:xfrm>
            <a:off x="3124200" y="1447800"/>
            <a:ext cx="1981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UAS Strategic Plan</a:t>
            </a:r>
            <a:endParaRPr lang="en-US" sz="2400" b="1" dirty="0">
              <a:latin typeface="Calibri" panose="020F0502020204030204" pitchFamily="34" charset="0"/>
              <a:cs typeface="Calibri" panose="020F0502020204030204" pitchFamily="34" charset="0"/>
            </a:endParaRPr>
          </a:p>
        </p:txBody>
      </p:sp>
      <p:sp>
        <p:nvSpPr>
          <p:cNvPr id="5" name="Rounded Rectangle 4"/>
          <p:cNvSpPr/>
          <p:nvPr/>
        </p:nvSpPr>
        <p:spPr>
          <a:xfrm>
            <a:off x="495300" y="1447800"/>
            <a:ext cx="1981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UAS Strategic Priorities</a:t>
            </a:r>
            <a:endParaRPr lang="en-US" sz="2400" b="1" dirty="0">
              <a:latin typeface="Calibri" panose="020F0502020204030204" pitchFamily="34" charset="0"/>
              <a:cs typeface="Calibri" panose="020F0502020204030204" pitchFamily="34" charset="0"/>
            </a:endParaRPr>
          </a:p>
        </p:txBody>
      </p:sp>
      <p:sp>
        <p:nvSpPr>
          <p:cNvPr id="6" name="Rounded Rectangle 5"/>
          <p:cNvSpPr/>
          <p:nvPr/>
        </p:nvSpPr>
        <p:spPr>
          <a:xfrm>
            <a:off x="5715000" y="1447800"/>
            <a:ext cx="2971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UAS Implementation Plan (IP</a:t>
            </a:r>
            <a:r>
              <a:rPr lang="en-US" sz="2400" b="1" dirty="0" smtClean="0"/>
              <a:t>)</a:t>
            </a:r>
            <a:endParaRPr lang="en-US" sz="2400" b="1" dirty="0"/>
          </a:p>
        </p:txBody>
      </p:sp>
      <p:sp>
        <p:nvSpPr>
          <p:cNvPr id="7" name="Right Arrow 6"/>
          <p:cNvSpPr/>
          <p:nvPr/>
        </p:nvSpPr>
        <p:spPr>
          <a:xfrm>
            <a:off x="2579914" y="17526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5181600" y="17526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3886200" y="2571750"/>
            <a:ext cx="457200" cy="5334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Down Arrow 9"/>
          <p:cNvSpPr/>
          <p:nvPr/>
        </p:nvSpPr>
        <p:spPr>
          <a:xfrm>
            <a:off x="1257300" y="2571750"/>
            <a:ext cx="457200" cy="5334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Down Arrow 10"/>
          <p:cNvSpPr/>
          <p:nvPr/>
        </p:nvSpPr>
        <p:spPr>
          <a:xfrm>
            <a:off x="6972300" y="2571750"/>
            <a:ext cx="457200" cy="5334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TextBox 11"/>
          <p:cNvSpPr txBox="1"/>
          <p:nvPr/>
        </p:nvSpPr>
        <p:spPr>
          <a:xfrm>
            <a:off x="3048000" y="3276600"/>
            <a:ext cx="2133600"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latin typeface="Calibri" panose="020F0502020204030204" pitchFamily="34" charset="0"/>
                <a:cs typeface="Calibri" panose="020F0502020204030204" pitchFamily="34" charset="0"/>
              </a:rPr>
              <a:t>Describes the FAA’s high-level strategic vision to meet the challenges posed by the increase in UAS demand and emergent UAS technology</a:t>
            </a:r>
            <a:endParaRPr lang="en-US" dirty="0">
              <a:latin typeface="Calibri" panose="020F0502020204030204" pitchFamily="34" charset="0"/>
              <a:cs typeface="Calibri" panose="020F0502020204030204" pitchFamily="34" charset="0"/>
            </a:endParaRPr>
          </a:p>
        </p:txBody>
      </p:sp>
      <p:sp>
        <p:nvSpPr>
          <p:cNvPr id="13" name="TextBox 12"/>
          <p:cNvSpPr txBox="1"/>
          <p:nvPr/>
        </p:nvSpPr>
        <p:spPr>
          <a:xfrm>
            <a:off x="381000" y="3276600"/>
            <a:ext cx="220980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mj-lt"/>
              <a:buAutoNum type="arabicPeriod"/>
            </a:pPr>
            <a:r>
              <a:rPr lang="en-US" dirty="0" smtClean="0">
                <a:latin typeface="Calibri" panose="020F0502020204030204" pitchFamily="34" charset="0"/>
                <a:cs typeface="Calibri" panose="020F0502020204030204" pitchFamily="34" charset="0"/>
              </a:rPr>
              <a:t>Safety</a:t>
            </a:r>
          </a:p>
          <a:p>
            <a:pPr marL="342900" indent="-342900">
              <a:buFont typeface="+mj-lt"/>
              <a:buAutoNum type="arabicPeriod"/>
            </a:pPr>
            <a:r>
              <a:rPr lang="en-US" dirty="0" smtClean="0">
                <a:latin typeface="Calibri" panose="020F0502020204030204" pitchFamily="34" charset="0"/>
                <a:cs typeface="Calibri" panose="020F0502020204030204" pitchFamily="34" charset="0"/>
              </a:rPr>
              <a:t>Adaptability</a:t>
            </a:r>
          </a:p>
          <a:p>
            <a:pPr marL="342900" indent="-342900">
              <a:buFont typeface="+mj-lt"/>
              <a:buAutoNum type="arabicPeriod"/>
            </a:pPr>
            <a:r>
              <a:rPr lang="en-US" dirty="0" smtClean="0">
                <a:latin typeface="Calibri" panose="020F0502020204030204" pitchFamily="34" charset="0"/>
                <a:cs typeface="Calibri" panose="020F0502020204030204" pitchFamily="34" charset="0"/>
              </a:rPr>
              <a:t>Global Leadership</a:t>
            </a:r>
            <a:endParaRPr lang="en-US" dirty="0">
              <a:latin typeface="Calibri" panose="020F0502020204030204" pitchFamily="34" charset="0"/>
              <a:cs typeface="Calibri" panose="020F0502020204030204" pitchFamily="34" charset="0"/>
            </a:endParaRPr>
          </a:p>
        </p:txBody>
      </p:sp>
      <p:sp>
        <p:nvSpPr>
          <p:cNvPr id="14" name="TextBox 13"/>
          <p:cNvSpPr txBox="1"/>
          <p:nvPr/>
        </p:nvSpPr>
        <p:spPr>
          <a:xfrm>
            <a:off x="5715000" y="3276600"/>
            <a:ext cx="2971800"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latin typeface="Calibri" panose="020F0502020204030204" pitchFamily="34" charset="0"/>
                <a:cs typeface="Calibri" panose="020F0502020204030204" pitchFamily="34" charset="0"/>
              </a:rPr>
              <a:t>Identifies and describes all agency-wide activities the FAA will perform over the next five years to enable the integration of UAS in the NAS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399049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639762"/>
          </a:xfrm>
        </p:spPr>
        <p:txBody>
          <a:bodyPr>
            <a:noAutofit/>
          </a:bodyPr>
          <a:lstStyle/>
          <a:p>
            <a:r>
              <a:rPr lang="en-US" dirty="0" smtClean="0">
                <a:solidFill>
                  <a:srgbClr val="002060"/>
                </a:solidFill>
              </a:rPr>
              <a:t>Aligning Strategic Priorities with IP Goals</a:t>
            </a:r>
            <a:endParaRPr lang="en-US"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64811901"/>
              </p:ext>
            </p:extLst>
          </p:nvPr>
        </p:nvGraphicFramePr>
        <p:xfrm>
          <a:off x="457200" y="990600"/>
          <a:ext cx="8229600" cy="4728600"/>
        </p:xfrm>
        <a:graphic>
          <a:graphicData uri="http://schemas.openxmlformats.org/drawingml/2006/table">
            <a:tbl>
              <a:tblPr firstRow="1" firstCol="1" bandRow="1">
                <a:tableStyleId>{5940675A-B579-460E-94D1-54222C63F5DA}</a:tableStyleId>
              </a:tblPr>
              <a:tblGrid>
                <a:gridCol w="8229600">
                  <a:extLst>
                    <a:ext uri="{9D8B030D-6E8A-4147-A177-3AD203B41FA5}">
                      <a16:colId xmlns:a16="http://schemas.microsoft.com/office/drawing/2014/main" val="20000"/>
                    </a:ext>
                  </a:extLst>
                </a:gridCol>
              </a:tblGrid>
              <a:tr h="228600">
                <a:tc>
                  <a:txBody>
                    <a:bodyPr/>
                    <a:lstStyle/>
                    <a:p>
                      <a:pPr marL="0" marR="0" algn="l">
                        <a:lnSpc>
                          <a:spcPct val="115000"/>
                        </a:lnSpc>
                        <a:spcBef>
                          <a:spcPts val="0"/>
                        </a:spcBef>
                        <a:spcAft>
                          <a:spcPts val="0"/>
                        </a:spcAft>
                      </a:pPr>
                      <a:r>
                        <a:rPr lang="en-US" sz="1600" b="1" i="1" dirty="0" smtClean="0">
                          <a:solidFill>
                            <a:schemeClr val="bg1"/>
                          </a:solidFill>
                          <a:effectLst/>
                          <a:latin typeface="Calibri" panose="020F0502020204030204" pitchFamily="34" charset="0"/>
                          <a:cs typeface="Calibri" panose="020F0502020204030204" pitchFamily="34" charset="0"/>
                        </a:rPr>
                        <a:t>Safety</a:t>
                      </a:r>
                      <a:r>
                        <a:rPr lang="en-US" sz="1600" b="1" baseline="0" dirty="0" smtClean="0">
                          <a:solidFill>
                            <a:schemeClr val="bg1"/>
                          </a:solidFill>
                          <a:effectLst/>
                          <a:latin typeface="Calibri" panose="020F0502020204030204" pitchFamily="34" charset="0"/>
                          <a:cs typeface="Calibri" panose="020F0502020204030204" pitchFamily="34" charset="0"/>
                        </a:rPr>
                        <a:t>  | </a:t>
                      </a:r>
                      <a:r>
                        <a:rPr lang="en-US" sz="1600" b="1" dirty="0" smtClean="0">
                          <a:solidFill>
                            <a:schemeClr val="bg1"/>
                          </a:solidFill>
                          <a:effectLst/>
                          <a:latin typeface="Calibri" panose="020F0502020204030204" pitchFamily="34" charset="0"/>
                          <a:cs typeface="Calibri" panose="020F0502020204030204" pitchFamily="34" charset="0"/>
                        </a:rPr>
                        <a:t> Enable </a:t>
                      </a:r>
                      <a:r>
                        <a:rPr lang="en-US" sz="1600" b="1" dirty="0">
                          <a:solidFill>
                            <a:schemeClr val="bg1"/>
                          </a:solidFill>
                          <a:effectLst/>
                          <a:latin typeface="Calibri" panose="020F0502020204030204" pitchFamily="34" charset="0"/>
                          <a:cs typeface="Calibri" panose="020F0502020204030204" pitchFamily="34" charset="0"/>
                        </a:rPr>
                        <a:t>safe UAS operations within the </a:t>
                      </a:r>
                      <a:r>
                        <a:rPr lang="en-US" sz="1600" b="1" dirty="0" smtClean="0">
                          <a:solidFill>
                            <a:schemeClr val="bg1"/>
                          </a:solidFill>
                          <a:effectLst/>
                          <a:latin typeface="Calibri" panose="020F0502020204030204" pitchFamily="34" charset="0"/>
                          <a:cs typeface="Calibri" panose="020F0502020204030204" pitchFamily="34" charset="0"/>
                        </a:rPr>
                        <a:t>NAS</a:t>
                      </a:r>
                      <a:endParaRPr lang="en-US" sz="1800" b="1" dirty="0">
                        <a:solidFill>
                          <a:schemeClr val="bg1"/>
                        </a:solidFill>
                        <a:effectLst/>
                        <a:latin typeface="Calibri" panose="020F0502020204030204" pitchFamily="34" charset="0"/>
                        <a:ea typeface="Calibri"/>
                        <a:cs typeface="Calibri" panose="020F0502020204030204" pitchFamily="34" charset="0"/>
                      </a:endParaRPr>
                    </a:p>
                  </a:txBody>
                  <a:tcPr marL="52709" marR="52709" marT="0" marB="0">
                    <a:solidFill>
                      <a:schemeClr val="accent1"/>
                    </a:solidFill>
                  </a:tcPr>
                </a:tc>
                <a:extLst>
                  <a:ext uri="{0D108BD9-81ED-4DB2-BD59-A6C34878D82A}">
                    <a16:rowId xmlns:a16="http://schemas.microsoft.com/office/drawing/2014/main" val="10000"/>
                  </a:ext>
                </a:extLst>
              </a:tr>
              <a:tr h="227393">
                <a:tc>
                  <a:txBody>
                    <a:bodyPr/>
                    <a:lstStyle/>
                    <a:p>
                      <a:pPr marL="342900" marR="0" lvl="0" indent="-342900" algn="l">
                        <a:lnSpc>
                          <a:spcPct val="115000"/>
                        </a:lnSpc>
                        <a:spcBef>
                          <a:spcPts val="0"/>
                        </a:spcBef>
                        <a:spcAft>
                          <a:spcPts val="0"/>
                        </a:spcAft>
                        <a:buFont typeface="Symbol"/>
                        <a:buChar char=""/>
                      </a:pPr>
                      <a:r>
                        <a:rPr lang="en-US" sz="1400" dirty="0">
                          <a:effectLst/>
                          <a:latin typeface="Calibri" panose="020F0502020204030204" pitchFamily="34" charset="0"/>
                          <a:cs typeface="Calibri" panose="020F0502020204030204" pitchFamily="34" charset="0"/>
                        </a:rPr>
                        <a:t>Enable UAS operations by various communities of users and provide operational services where </a:t>
                      </a:r>
                      <a:r>
                        <a:rPr lang="en-US" sz="1400" dirty="0" smtClean="0">
                          <a:effectLst/>
                          <a:latin typeface="Calibri" panose="020F0502020204030204" pitchFamily="34" charset="0"/>
                          <a:cs typeface="Calibri" panose="020F0502020204030204" pitchFamily="34" charset="0"/>
                        </a:rPr>
                        <a:t>needed</a:t>
                      </a:r>
                      <a:endParaRPr lang="en-US" sz="1600" dirty="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01"/>
                  </a:ext>
                </a:extLst>
              </a:tr>
              <a:tr h="226186">
                <a:tc>
                  <a:txBody>
                    <a:bodyPr/>
                    <a:lstStyle/>
                    <a:p>
                      <a:pPr marL="342900" marR="0" lvl="0" indent="-342900" algn="l">
                        <a:lnSpc>
                          <a:spcPct val="115000"/>
                        </a:lnSpc>
                        <a:spcBef>
                          <a:spcPts val="0"/>
                        </a:spcBef>
                        <a:spcAft>
                          <a:spcPts val="0"/>
                        </a:spcAft>
                        <a:buFont typeface="Symbol"/>
                        <a:buChar char=""/>
                      </a:pPr>
                      <a:r>
                        <a:rPr lang="en-US" sz="1400" dirty="0">
                          <a:effectLst/>
                          <a:latin typeface="Calibri" panose="020F0502020204030204" pitchFamily="34" charset="0"/>
                          <a:cs typeface="Calibri" panose="020F0502020204030204" pitchFamily="34" charset="0"/>
                        </a:rPr>
                        <a:t>Develop safety standards for UAS using risk-based decision making</a:t>
                      </a:r>
                      <a:endParaRPr lang="en-US" sz="1600" dirty="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02"/>
                  </a:ext>
                </a:extLst>
              </a:tr>
              <a:tr h="224979">
                <a:tc>
                  <a:txBody>
                    <a:bodyPr/>
                    <a:lstStyle/>
                    <a:p>
                      <a:pPr marL="342900" marR="0" lvl="0" indent="-342900" algn="l">
                        <a:lnSpc>
                          <a:spcPct val="115000"/>
                        </a:lnSpc>
                        <a:spcBef>
                          <a:spcPts val="0"/>
                        </a:spcBef>
                        <a:spcAft>
                          <a:spcPts val="0"/>
                        </a:spcAft>
                        <a:buFont typeface="Symbol"/>
                        <a:buChar char=""/>
                      </a:pPr>
                      <a:r>
                        <a:rPr lang="en-US" sz="1400" dirty="0">
                          <a:effectLst/>
                          <a:latin typeface="Calibri" panose="020F0502020204030204" pitchFamily="34" charset="0"/>
                          <a:cs typeface="Calibri" panose="020F0502020204030204" pitchFamily="34" charset="0"/>
                        </a:rPr>
                        <a:t>Develop oversight processes to ensure compliance with required standards and regulations</a:t>
                      </a:r>
                      <a:endParaRPr lang="en-US" sz="1600" dirty="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03"/>
                  </a:ext>
                </a:extLst>
              </a:tr>
              <a:tr h="161642">
                <a:tc>
                  <a:txBody>
                    <a:bodyPr/>
                    <a:lstStyle/>
                    <a:p>
                      <a:pPr marL="342900" marR="0" lvl="0" indent="-342900" algn="l">
                        <a:lnSpc>
                          <a:spcPct val="115000"/>
                        </a:lnSpc>
                        <a:spcBef>
                          <a:spcPts val="0"/>
                        </a:spcBef>
                        <a:spcAft>
                          <a:spcPts val="0"/>
                        </a:spcAft>
                        <a:buFont typeface="Symbol"/>
                        <a:buChar char=""/>
                      </a:pPr>
                      <a:r>
                        <a:rPr lang="en-US" sz="1400" dirty="0">
                          <a:effectLst/>
                          <a:latin typeface="Calibri" panose="020F0502020204030204" pitchFamily="34" charset="0"/>
                          <a:cs typeface="Calibri" panose="020F0502020204030204" pitchFamily="34" charset="0"/>
                        </a:rPr>
                        <a:t>Coordinate FAA research and development activities</a:t>
                      </a:r>
                      <a:endParaRPr lang="en-US" sz="1600" dirty="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04"/>
                  </a:ext>
                </a:extLst>
              </a:tr>
              <a:tr h="161642">
                <a:tc>
                  <a:txBody>
                    <a:bodyPr/>
                    <a:lstStyle/>
                    <a:p>
                      <a:pPr marL="342900" marR="0" lvl="0" indent="-342900" algn="l">
                        <a:lnSpc>
                          <a:spcPct val="115000"/>
                        </a:lnSpc>
                        <a:spcBef>
                          <a:spcPts val="0"/>
                        </a:spcBef>
                        <a:spcAft>
                          <a:spcPts val="0"/>
                        </a:spcAft>
                        <a:buFont typeface="Symbol"/>
                        <a:buChar char=""/>
                      </a:pPr>
                      <a:r>
                        <a:rPr lang="en-US" sz="1400" dirty="0">
                          <a:effectLst/>
                          <a:latin typeface="Calibri" panose="020F0502020204030204" pitchFamily="34" charset="0"/>
                          <a:cs typeface="Calibri" panose="020F0502020204030204" pitchFamily="34" charset="0"/>
                        </a:rPr>
                        <a:t>Educate the public through community outreach</a:t>
                      </a:r>
                      <a:endParaRPr lang="en-US" sz="1600" dirty="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05"/>
                  </a:ext>
                </a:extLst>
              </a:tr>
              <a:tr h="473964">
                <a:tc>
                  <a:txBody>
                    <a:bodyPr/>
                    <a:lstStyle/>
                    <a:p>
                      <a:pPr marL="0" marR="0" algn="l">
                        <a:lnSpc>
                          <a:spcPct val="115000"/>
                        </a:lnSpc>
                        <a:spcBef>
                          <a:spcPts val="0"/>
                        </a:spcBef>
                        <a:spcAft>
                          <a:spcPts val="0"/>
                        </a:spcAft>
                      </a:pPr>
                      <a:r>
                        <a:rPr lang="en-US" sz="1600" b="1" i="1" dirty="0" smtClean="0">
                          <a:solidFill>
                            <a:schemeClr val="bg1"/>
                          </a:solidFill>
                          <a:effectLst/>
                          <a:latin typeface="Calibri" panose="020F0502020204030204" pitchFamily="34" charset="0"/>
                          <a:cs typeface="Calibri" panose="020F0502020204030204" pitchFamily="34" charset="0"/>
                        </a:rPr>
                        <a:t>Adaptability</a:t>
                      </a:r>
                      <a:r>
                        <a:rPr lang="en-US" sz="1600" b="1" baseline="0" dirty="0" smtClean="0">
                          <a:solidFill>
                            <a:schemeClr val="bg1"/>
                          </a:solidFill>
                          <a:effectLst/>
                          <a:latin typeface="Calibri" panose="020F0502020204030204" pitchFamily="34" charset="0"/>
                          <a:cs typeface="Calibri" panose="020F0502020204030204" pitchFamily="34" charset="0"/>
                        </a:rPr>
                        <a:t>  |  C</a:t>
                      </a:r>
                      <a:r>
                        <a:rPr lang="en-US" sz="1600" b="1" dirty="0" smtClean="0">
                          <a:solidFill>
                            <a:schemeClr val="bg1"/>
                          </a:solidFill>
                          <a:effectLst/>
                          <a:latin typeface="Calibri" panose="020F0502020204030204" pitchFamily="34" charset="0"/>
                          <a:cs typeface="Calibri" panose="020F0502020204030204" pitchFamily="34" charset="0"/>
                        </a:rPr>
                        <a:t>reate </a:t>
                      </a:r>
                      <a:r>
                        <a:rPr lang="en-US" sz="1600" b="1" dirty="0">
                          <a:solidFill>
                            <a:schemeClr val="bg1"/>
                          </a:solidFill>
                          <a:effectLst/>
                          <a:latin typeface="Calibri" panose="020F0502020204030204" pitchFamily="34" charset="0"/>
                          <a:cs typeface="Calibri" panose="020F0502020204030204" pitchFamily="34" charset="0"/>
                        </a:rPr>
                        <a:t>an environment where emergent technology can be safely and rapidly introduced into the </a:t>
                      </a:r>
                      <a:r>
                        <a:rPr lang="en-US" sz="1600" b="1" dirty="0" smtClean="0">
                          <a:solidFill>
                            <a:schemeClr val="bg1"/>
                          </a:solidFill>
                          <a:effectLst/>
                          <a:latin typeface="Calibri" panose="020F0502020204030204" pitchFamily="34" charset="0"/>
                          <a:cs typeface="Calibri" panose="020F0502020204030204" pitchFamily="34" charset="0"/>
                        </a:rPr>
                        <a:t>NAS</a:t>
                      </a:r>
                      <a:endParaRPr lang="en-US" sz="1800" b="1" dirty="0">
                        <a:solidFill>
                          <a:schemeClr val="bg1"/>
                        </a:solidFill>
                        <a:effectLst/>
                        <a:latin typeface="Calibri" panose="020F0502020204030204" pitchFamily="34" charset="0"/>
                        <a:ea typeface="Calibri"/>
                        <a:cs typeface="Calibri" panose="020F0502020204030204" pitchFamily="34" charset="0"/>
                      </a:endParaRPr>
                    </a:p>
                  </a:txBody>
                  <a:tcPr marL="52709" marR="52709" marT="0" marB="0">
                    <a:solidFill>
                      <a:schemeClr val="accent4"/>
                    </a:solidFill>
                  </a:tcPr>
                </a:tc>
                <a:extLst>
                  <a:ext uri="{0D108BD9-81ED-4DB2-BD59-A6C34878D82A}">
                    <a16:rowId xmlns:a16="http://schemas.microsoft.com/office/drawing/2014/main" val="10006"/>
                  </a:ext>
                </a:extLst>
              </a:tr>
              <a:tr h="203387">
                <a:tc>
                  <a:txBody>
                    <a:bodyPr/>
                    <a:lstStyle/>
                    <a:p>
                      <a:pPr marL="342900" marR="0" lvl="0" indent="-342900" algn="l">
                        <a:lnSpc>
                          <a:spcPct val="115000"/>
                        </a:lnSpc>
                        <a:spcBef>
                          <a:spcPts val="0"/>
                        </a:spcBef>
                        <a:spcAft>
                          <a:spcPts val="0"/>
                        </a:spcAft>
                        <a:buFont typeface="Symbol"/>
                        <a:buChar char=""/>
                      </a:pPr>
                      <a:r>
                        <a:rPr lang="en-US" sz="1400" dirty="0">
                          <a:effectLst/>
                          <a:latin typeface="Calibri" panose="020F0502020204030204" pitchFamily="34" charset="0"/>
                          <a:cs typeface="Calibri" panose="020F0502020204030204" pitchFamily="34" charset="0"/>
                        </a:rPr>
                        <a:t>Use performance-based regulations to more quickly adapt to changing technology</a:t>
                      </a:r>
                      <a:endParaRPr lang="en-US" sz="1600" dirty="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07"/>
                  </a:ext>
                </a:extLst>
              </a:tr>
              <a:tr h="202180">
                <a:tc>
                  <a:txBody>
                    <a:bodyPr/>
                    <a:lstStyle/>
                    <a:p>
                      <a:pPr marL="342900" marR="0" lvl="0" indent="-342900" algn="l">
                        <a:lnSpc>
                          <a:spcPct val="115000"/>
                        </a:lnSpc>
                        <a:spcBef>
                          <a:spcPts val="0"/>
                        </a:spcBef>
                        <a:spcAft>
                          <a:spcPts val="0"/>
                        </a:spcAft>
                        <a:buFont typeface="Symbol"/>
                        <a:buChar char=""/>
                      </a:pPr>
                      <a:r>
                        <a:rPr lang="en-US" sz="1400">
                          <a:effectLst/>
                          <a:latin typeface="Calibri" panose="020F0502020204030204" pitchFamily="34" charset="0"/>
                          <a:cs typeface="Calibri" panose="020F0502020204030204" pitchFamily="34" charset="0"/>
                        </a:rPr>
                        <a:t>Support the development and adoption of industry consensus standards for UAS operations and safety</a:t>
                      </a:r>
                      <a:endParaRPr lang="en-US" sz="160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08"/>
                  </a:ext>
                </a:extLst>
              </a:tr>
              <a:tr h="200973">
                <a:tc>
                  <a:txBody>
                    <a:bodyPr/>
                    <a:lstStyle/>
                    <a:p>
                      <a:pPr marL="342900" marR="0" lvl="0" indent="-342900" algn="l">
                        <a:lnSpc>
                          <a:spcPct val="115000"/>
                        </a:lnSpc>
                        <a:spcBef>
                          <a:spcPts val="0"/>
                        </a:spcBef>
                        <a:spcAft>
                          <a:spcPts val="0"/>
                        </a:spcAft>
                        <a:buFont typeface="Symbol"/>
                        <a:buChar char=""/>
                      </a:pPr>
                      <a:r>
                        <a:rPr lang="en-US" sz="1400" dirty="0">
                          <a:effectLst/>
                          <a:latin typeface="Calibri" panose="020F0502020204030204" pitchFamily="34" charset="0"/>
                          <a:cs typeface="Calibri" panose="020F0502020204030204" pitchFamily="34" charset="0"/>
                        </a:rPr>
                        <a:t>Evolve existing policies, procedures and systems by leveraging innovation and research</a:t>
                      </a:r>
                      <a:endParaRPr lang="en-US" sz="1600" dirty="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09"/>
                  </a:ext>
                </a:extLst>
              </a:tr>
              <a:tr h="428366">
                <a:tc>
                  <a:txBody>
                    <a:bodyPr/>
                    <a:lstStyle/>
                    <a:p>
                      <a:pPr marL="342900" marR="0" lvl="0" indent="-342900" algn="l">
                        <a:lnSpc>
                          <a:spcPct val="100000"/>
                        </a:lnSpc>
                        <a:spcBef>
                          <a:spcPts val="0"/>
                        </a:spcBef>
                        <a:spcAft>
                          <a:spcPts val="0"/>
                        </a:spcAft>
                        <a:buFont typeface="Symbol"/>
                        <a:buChar char=""/>
                      </a:pPr>
                      <a:r>
                        <a:rPr lang="en-US" sz="1400" dirty="0">
                          <a:effectLst/>
                          <a:latin typeface="Calibri" panose="020F0502020204030204" pitchFamily="34" charset="0"/>
                          <a:cs typeface="Calibri" panose="020F0502020204030204" pitchFamily="34" charset="0"/>
                        </a:rPr>
                        <a:t>Recruit, train, and develop workforce with the skills and knowledge to address the challenges of UAS and </a:t>
                      </a:r>
                      <a:r>
                        <a:rPr lang="en-US" sz="1400" dirty="0" smtClean="0">
                          <a:effectLst/>
                          <a:latin typeface="Calibri" panose="020F0502020204030204" pitchFamily="34" charset="0"/>
                          <a:cs typeface="Calibri" panose="020F0502020204030204" pitchFamily="34" charset="0"/>
                        </a:rPr>
                        <a:t>the </a:t>
                      </a:r>
                      <a:r>
                        <a:rPr lang="en-US" sz="1400" dirty="0">
                          <a:effectLst/>
                          <a:latin typeface="Calibri" panose="020F0502020204030204" pitchFamily="34" charset="0"/>
                          <a:cs typeface="Calibri" panose="020F0502020204030204" pitchFamily="34" charset="0"/>
                        </a:rPr>
                        <a:t>NAS of the future </a:t>
                      </a:r>
                      <a:endParaRPr lang="en-US" sz="1600" dirty="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10"/>
                  </a:ext>
                </a:extLst>
              </a:tr>
              <a:tr h="501274">
                <a:tc>
                  <a:txBody>
                    <a:bodyPr/>
                    <a:lstStyle/>
                    <a:p>
                      <a:pPr marL="0" marR="0" algn="l">
                        <a:lnSpc>
                          <a:spcPct val="115000"/>
                        </a:lnSpc>
                        <a:spcBef>
                          <a:spcPts val="0"/>
                        </a:spcBef>
                        <a:spcAft>
                          <a:spcPts val="0"/>
                        </a:spcAft>
                      </a:pPr>
                      <a:r>
                        <a:rPr lang="en-US" sz="1600" b="1" i="1" dirty="0">
                          <a:solidFill>
                            <a:schemeClr val="bg1"/>
                          </a:solidFill>
                          <a:effectLst/>
                          <a:latin typeface="Calibri" panose="020F0502020204030204" pitchFamily="34" charset="0"/>
                          <a:cs typeface="Calibri" panose="020F0502020204030204" pitchFamily="34" charset="0"/>
                        </a:rPr>
                        <a:t>Global </a:t>
                      </a:r>
                      <a:r>
                        <a:rPr lang="en-US" sz="1600" b="1" i="1" dirty="0" smtClean="0">
                          <a:solidFill>
                            <a:schemeClr val="bg1"/>
                          </a:solidFill>
                          <a:effectLst/>
                          <a:latin typeface="Calibri" panose="020F0502020204030204" pitchFamily="34" charset="0"/>
                          <a:cs typeface="Calibri" panose="020F0502020204030204" pitchFamily="34" charset="0"/>
                        </a:rPr>
                        <a:t>Leadership</a:t>
                      </a:r>
                      <a:r>
                        <a:rPr lang="en-US" sz="1600" b="1" i="1" baseline="0" dirty="0" smtClean="0">
                          <a:solidFill>
                            <a:schemeClr val="bg1"/>
                          </a:solidFill>
                          <a:effectLst/>
                          <a:latin typeface="Calibri" panose="020F0502020204030204" pitchFamily="34" charset="0"/>
                          <a:cs typeface="Calibri" panose="020F0502020204030204" pitchFamily="34" charset="0"/>
                        </a:rPr>
                        <a:t>  </a:t>
                      </a:r>
                      <a:r>
                        <a:rPr lang="en-US" sz="1600" b="1" baseline="0" dirty="0" smtClean="0">
                          <a:solidFill>
                            <a:schemeClr val="bg1"/>
                          </a:solidFill>
                          <a:effectLst/>
                          <a:latin typeface="Calibri" panose="020F0502020204030204" pitchFamily="34" charset="0"/>
                          <a:cs typeface="Calibri" panose="020F0502020204030204" pitchFamily="34" charset="0"/>
                        </a:rPr>
                        <a:t>|  S</a:t>
                      </a:r>
                      <a:r>
                        <a:rPr lang="en-US" sz="1600" b="1" dirty="0" smtClean="0">
                          <a:solidFill>
                            <a:schemeClr val="bg1"/>
                          </a:solidFill>
                          <a:effectLst/>
                          <a:latin typeface="Calibri" panose="020F0502020204030204" pitchFamily="34" charset="0"/>
                          <a:cs typeface="Calibri" panose="020F0502020204030204" pitchFamily="34" charset="0"/>
                        </a:rPr>
                        <a:t>hape </a:t>
                      </a:r>
                      <a:r>
                        <a:rPr lang="en-US" sz="1600" b="1" dirty="0">
                          <a:solidFill>
                            <a:schemeClr val="bg1"/>
                          </a:solidFill>
                          <a:effectLst/>
                          <a:latin typeface="Calibri" panose="020F0502020204030204" pitchFamily="34" charset="0"/>
                          <a:cs typeface="Calibri" panose="020F0502020204030204" pitchFamily="34" charset="0"/>
                        </a:rPr>
                        <a:t>the global standards and practices for UAS through international </a:t>
                      </a:r>
                      <a:r>
                        <a:rPr lang="en-US" sz="1600" b="1" dirty="0" smtClean="0">
                          <a:solidFill>
                            <a:schemeClr val="bg1"/>
                          </a:solidFill>
                          <a:effectLst/>
                          <a:latin typeface="Calibri" panose="020F0502020204030204" pitchFamily="34" charset="0"/>
                          <a:cs typeface="Calibri" panose="020F0502020204030204" pitchFamily="34" charset="0"/>
                        </a:rPr>
                        <a:t>collaboration</a:t>
                      </a:r>
                      <a:endParaRPr lang="en-US" sz="1800" b="1" dirty="0">
                        <a:solidFill>
                          <a:schemeClr val="bg1"/>
                        </a:solidFill>
                        <a:effectLst/>
                        <a:latin typeface="Calibri" panose="020F0502020204030204" pitchFamily="34" charset="0"/>
                        <a:ea typeface="Calibri"/>
                        <a:cs typeface="Calibri" panose="020F0502020204030204" pitchFamily="34" charset="0"/>
                      </a:endParaRPr>
                    </a:p>
                  </a:txBody>
                  <a:tcPr marL="52709" marR="52709" marT="0" marB="0">
                    <a:solidFill>
                      <a:schemeClr val="accent3"/>
                    </a:solidFill>
                  </a:tcPr>
                </a:tc>
                <a:extLst>
                  <a:ext uri="{0D108BD9-81ED-4DB2-BD59-A6C34878D82A}">
                    <a16:rowId xmlns:a16="http://schemas.microsoft.com/office/drawing/2014/main" val="10011"/>
                  </a:ext>
                </a:extLst>
              </a:tr>
              <a:tr h="161642">
                <a:tc>
                  <a:txBody>
                    <a:bodyPr/>
                    <a:lstStyle/>
                    <a:p>
                      <a:pPr marL="342900" marR="0" lvl="0" indent="-342900" algn="l">
                        <a:lnSpc>
                          <a:spcPct val="115000"/>
                        </a:lnSpc>
                        <a:spcBef>
                          <a:spcPts val="0"/>
                        </a:spcBef>
                        <a:spcAft>
                          <a:spcPts val="0"/>
                        </a:spcAft>
                        <a:buFont typeface="Symbol"/>
                        <a:buChar char=""/>
                      </a:pPr>
                      <a:r>
                        <a:rPr lang="en-US" sz="1400">
                          <a:effectLst/>
                          <a:latin typeface="Calibri" panose="020F0502020204030204" pitchFamily="34" charset="0"/>
                          <a:cs typeface="Calibri" panose="020F0502020204030204" pitchFamily="34" charset="0"/>
                        </a:rPr>
                        <a:t>Encourage the development of global industry standards</a:t>
                      </a:r>
                      <a:endParaRPr lang="en-US" sz="160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12"/>
                  </a:ext>
                </a:extLst>
              </a:tr>
              <a:tr h="209422">
                <a:tc>
                  <a:txBody>
                    <a:bodyPr/>
                    <a:lstStyle/>
                    <a:p>
                      <a:pPr marL="342900" marR="0" lvl="0" indent="-342900" algn="l">
                        <a:lnSpc>
                          <a:spcPct val="115000"/>
                        </a:lnSpc>
                        <a:spcBef>
                          <a:spcPts val="0"/>
                        </a:spcBef>
                        <a:spcAft>
                          <a:spcPts val="0"/>
                        </a:spcAft>
                        <a:buFont typeface="Symbol"/>
                        <a:buChar char=""/>
                      </a:pPr>
                      <a:r>
                        <a:rPr lang="en-US" sz="1400">
                          <a:effectLst/>
                          <a:latin typeface="Calibri" panose="020F0502020204030204" pitchFamily="34" charset="0"/>
                          <a:cs typeface="Calibri" panose="020F0502020204030204" pitchFamily="34" charset="0"/>
                        </a:rPr>
                        <a:t>Provide leadership to promote a risk-based approach and a safety-based UAS culture</a:t>
                      </a:r>
                      <a:endParaRPr lang="en-US" sz="160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13"/>
                  </a:ext>
                </a:extLst>
              </a:tr>
              <a:tr h="444514">
                <a:tc>
                  <a:txBody>
                    <a:bodyPr/>
                    <a:lstStyle/>
                    <a:p>
                      <a:pPr marL="342900" marR="0" lvl="0" indent="-342900" algn="l">
                        <a:lnSpc>
                          <a:spcPct val="100000"/>
                        </a:lnSpc>
                        <a:spcBef>
                          <a:spcPts val="0"/>
                        </a:spcBef>
                        <a:spcAft>
                          <a:spcPts val="0"/>
                        </a:spcAft>
                        <a:buFont typeface="Symbol"/>
                        <a:buChar char=""/>
                      </a:pPr>
                      <a:r>
                        <a:rPr lang="en-US" sz="1400" dirty="0">
                          <a:effectLst/>
                          <a:latin typeface="Calibri" panose="020F0502020204030204" pitchFamily="34" charset="0"/>
                          <a:cs typeface="Calibri" panose="020F0502020204030204" pitchFamily="34" charset="0"/>
                        </a:rPr>
                        <a:t>Encourage global acceptance of UAS certification, production, and operational oversight through updates to bilateral agreements and other mechanisms</a:t>
                      </a:r>
                      <a:endParaRPr lang="en-US" sz="1600" dirty="0">
                        <a:effectLst/>
                        <a:latin typeface="Calibri" panose="020F0502020204030204" pitchFamily="34" charset="0"/>
                        <a:ea typeface="Calibri"/>
                        <a:cs typeface="Calibri" panose="020F0502020204030204" pitchFamily="34" charset="0"/>
                      </a:endParaRPr>
                    </a:p>
                  </a:txBody>
                  <a:tcPr marL="52709" marR="52709"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8740872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037" y="1173088"/>
            <a:ext cx="4722120" cy="4481715"/>
            <a:chOff x="76037" y="1173088"/>
            <a:chExt cx="4722120" cy="4481715"/>
          </a:xfrm>
        </p:grpSpPr>
        <p:sp>
          <p:nvSpPr>
            <p:cNvPr id="22" name="Freeform 21"/>
            <p:cNvSpPr/>
            <p:nvPr/>
          </p:nvSpPr>
          <p:spPr>
            <a:xfrm>
              <a:off x="76037" y="1173088"/>
              <a:ext cx="4722120" cy="4422206"/>
            </a:xfrm>
            <a:custGeom>
              <a:avLst/>
              <a:gdLst>
                <a:gd name="connsiteX0" fmla="*/ 0 w 4722120"/>
                <a:gd name="connsiteY0" fmla="*/ 2211103 h 4422206"/>
                <a:gd name="connsiteX1" fmla="*/ 2361060 w 4722120"/>
                <a:gd name="connsiteY1" fmla="*/ 0 h 4422206"/>
                <a:gd name="connsiteX2" fmla="*/ 4722120 w 4722120"/>
                <a:gd name="connsiteY2" fmla="*/ 2211103 h 4422206"/>
                <a:gd name="connsiteX3" fmla="*/ 2361060 w 4722120"/>
                <a:gd name="connsiteY3" fmla="*/ 4422206 h 4422206"/>
                <a:gd name="connsiteX4" fmla="*/ 0 w 4722120"/>
                <a:gd name="connsiteY4" fmla="*/ 2211103 h 442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120" h="4422206">
                  <a:moveTo>
                    <a:pt x="0" y="2211103"/>
                  </a:moveTo>
                  <a:cubicBezTo>
                    <a:pt x="0" y="989945"/>
                    <a:pt x="1057083" y="0"/>
                    <a:pt x="2361060" y="0"/>
                  </a:cubicBezTo>
                  <a:cubicBezTo>
                    <a:pt x="3665037" y="0"/>
                    <a:pt x="4722120" y="989945"/>
                    <a:pt x="4722120" y="2211103"/>
                  </a:cubicBezTo>
                  <a:cubicBezTo>
                    <a:pt x="4722120" y="3432261"/>
                    <a:pt x="3665037" y="4422206"/>
                    <a:pt x="2361060" y="4422206"/>
                  </a:cubicBezTo>
                  <a:cubicBezTo>
                    <a:pt x="1057083" y="4422206"/>
                    <a:pt x="0" y="3432261"/>
                    <a:pt x="0" y="2211103"/>
                  </a:cubicBez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575230" tIns="320679" rIns="1575231" bIns="3858443"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Integrated NAS Operations</a:t>
              </a:r>
              <a:endParaRPr lang="en-US" sz="1400" b="1" kern="1200" dirty="0">
                <a:latin typeface="Arial" panose="020B0604020202020204" pitchFamily="34" charset="0"/>
                <a:cs typeface="Arial" panose="020B0604020202020204" pitchFamily="34" charset="0"/>
              </a:endParaRPr>
            </a:p>
          </p:txBody>
        </p:sp>
        <p:sp>
          <p:nvSpPr>
            <p:cNvPr id="27" name="Freeform 26"/>
            <p:cNvSpPr/>
            <p:nvPr/>
          </p:nvSpPr>
          <p:spPr>
            <a:xfrm>
              <a:off x="225994" y="1821295"/>
              <a:ext cx="4013802" cy="3758875"/>
            </a:xfrm>
            <a:custGeom>
              <a:avLst/>
              <a:gdLst>
                <a:gd name="connsiteX0" fmla="*/ 0 w 4013802"/>
                <a:gd name="connsiteY0" fmla="*/ 1879438 h 3758875"/>
                <a:gd name="connsiteX1" fmla="*/ 2006901 w 4013802"/>
                <a:gd name="connsiteY1" fmla="*/ 0 h 3758875"/>
                <a:gd name="connsiteX2" fmla="*/ 4013802 w 4013802"/>
                <a:gd name="connsiteY2" fmla="*/ 1879438 h 3758875"/>
                <a:gd name="connsiteX3" fmla="*/ 2006901 w 4013802"/>
                <a:gd name="connsiteY3" fmla="*/ 3758876 h 3758875"/>
                <a:gd name="connsiteX4" fmla="*/ 0 w 4013802"/>
                <a:gd name="connsiteY4" fmla="*/ 1879438 h 375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802" h="3758875">
                  <a:moveTo>
                    <a:pt x="0" y="1879438"/>
                  </a:moveTo>
                  <a:cubicBezTo>
                    <a:pt x="0" y="841453"/>
                    <a:pt x="898520" y="0"/>
                    <a:pt x="2006901" y="0"/>
                  </a:cubicBezTo>
                  <a:cubicBezTo>
                    <a:pt x="3115282" y="0"/>
                    <a:pt x="4013802" y="841453"/>
                    <a:pt x="4013802" y="1879438"/>
                  </a:cubicBezTo>
                  <a:cubicBezTo>
                    <a:pt x="4013802" y="2917423"/>
                    <a:pt x="3115282" y="3758876"/>
                    <a:pt x="2006901" y="3758876"/>
                  </a:cubicBezTo>
                  <a:cubicBezTo>
                    <a:pt x="898520" y="3758876"/>
                    <a:pt x="0" y="2917423"/>
                    <a:pt x="0" y="1879438"/>
                  </a:cubicBezTo>
                  <a:close/>
                </a:path>
              </a:pathLst>
            </a:custGeom>
          </p:spPr>
          <p:style>
            <a:lnRef idx="2">
              <a:schemeClr val="lt1">
                <a:hueOff val="0"/>
                <a:satOff val="0"/>
                <a:lumOff val="0"/>
                <a:alphaOff val="0"/>
              </a:schemeClr>
            </a:lnRef>
            <a:fillRef idx="1">
              <a:schemeClr val="accent1">
                <a:shade val="80000"/>
                <a:hueOff val="61249"/>
                <a:satOff val="-878"/>
                <a:lumOff val="5123"/>
                <a:alphaOff val="0"/>
              </a:schemeClr>
            </a:fillRef>
            <a:effectRef idx="0">
              <a:schemeClr val="accent1">
                <a:shade val="80000"/>
                <a:hueOff val="61249"/>
                <a:satOff val="-878"/>
                <a:lumOff val="5123"/>
                <a:alphaOff val="0"/>
              </a:schemeClr>
            </a:effectRef>
            <a:fontRef idx="minor">
              <a:schemeClr val="lt1"/>
            </a:fontRef>
          </p:style>
          <p:txBody>
            <a:bodyPr spcFirstLastPara="0" vert="horz" wrap="square" lIns="1240992" tIns="315704" rIns="1240994" bIns="3210037"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Expanded Operations</a:t>
              </a:r>
              <a:endParaRPr lang="en-US" sz="1400" b="1" kern="1200" dirty="0">
                <a:latin typeface="Arial" panose="020B0604020202020204" pitchFamily="34" charset="0"/>
                <a:cs typeface="Arial" panose="020B0604020202020204" pitchFamily="34" charset="0"/>
              </a:endParaRPr>
            </a:p>
          </p:txBody>
        </p:sp>
        <p:sp>
          <p:nvSpPr>
            <p:cNvPr id="28" name="Freeform 27"/>
            <p:cNvSpPr/>
            <p:nvPr/>
          </p:nvSpPr>
          <p:spPr>
            <a:xfrm>
              <a:off x="225994" y="2484626"/>
              <a:ext cx="3305484" cy="3095544"/>
            </a:xfrm>
            <a:custGeom>
              <a:avLst/>
              <a:gdLst>
                <a:gd name="connsiteX0" fmla="*/ 0 w 3305484"/>
                <a:gd name="connsiteY0" fmla="*/ 1547772 h 3095544"/>
                <a:gd name="connsiteX1" fmla="*/ 1652742 w 3305484"/>
                <a:gd name="connsiteY1" fmla="*/ 0 h 3095544"/>
                <a:gd name="connsiteX2" fmla="*/ 3305484 w 3305484"/>
                <a:gd name="connsiteY2" fmla="*/ 1547772 h 3095544"/>
                <a:gd name="connsiteX3" fmla="*/ 1652742 w 3305484"/>
                <a:gd name="connsiteY3" fmla="*/ 3095544 h 3095544"/>
                <a:gd name="connsiteX4" fmla="*/ 0 w 3305484"/>
                <a:gd name="connsiteY4" fmla="*/ 1547772 h 309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84" h="3095544">
                  <a:moveTo>
                    <a:pt x="0" y="1547772"/>
                  </a:moveTo>
                  <a:cubicBezTo>
                    <a:pt x="0" y="692961"/>
                    <a:pt x="739958" y="0"/>
                    <a:pt x="1652742" y="0"/>
                  </a:cubicBezTo>
                  <a:cubicBezTo>
                    <a:pt x="2565526" y="0"/>
                    <a:pt x="3305484" y="692961"/>
                    <a:pt x="3305484" y="1547772"/>
                  </a:cubicBezTo>
                  <a:cubicBezTo>
                    <a:pt x="3305484" y="2402583"/>
                    <a:pt x="2565526" y="3095544"/>
                    <a:pt x="1652742" y="3095544"/>
                  </a:cubicBezTo>
                  <a:cubicBezTo>
                    <a:pt x="739958" y="3095544"/>
                    <a:pt x="0" y="2402583"/>
                    <a:pt x="0" y="1547772"/>
                  </a:cubicBezTo>
                  <a:close/>
                </a:path>
              </a:pathLst>
            </a:custGeom>
          </p:spPr>
          <p:style>
            <a:lnRef idx="2">
              <a:schemeClr val="lt1">
                <a:hueOff val="0"/>
                <a:satOff val="0"/>
                <a:lumOff val="0"/>
                <a:alphaOff val="0"/>
              </a:schemeClr>
            </a:lnRef>
            <a:fillRef idx="1">
              <a:schemeClr val="accent1">
                <a:shade val="80000"/>
                <a:hueOff val="122498"/>
                <a:satOff val="-1757"/>
                <a:lumOff val="10246"/>
                <a:alphaOff val="0"/>
              </a:schemeClr>
            </a:fillRef>
            <a:effectRef idx="0">
              <a:schemeClr val="accent1">
                <a:shade val="80000"/>
                <a:hueOff val="122498"/>
                <a:satOff val="-1757"/>
                <a:lumOff val="10246"/>
                <a:alphaOff val="0"/>
              </a:schemeClr>
            </a:effectRef>
            <a:fontRef idx="minor">
              <a:schemeClr val="lt1"/>
            </a:fontRef>
          </p:style>
          <p:txBody>
            <a:bodyPr spcFirstLastPara="0" vert="horz" wrap="square" lIns="897016" tIns="313161" rIns="897017" bIns="2554334"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Operations Over People</a:t>
              </a:r>
              <a:endParaRPr lang="en-US" sz="1400" b="1" kern="1200" dirty="0">
                <a:latin typeface="Arial" panose="020B0604020202020204" pitchFamily="34" charset="0"/>
                <a:cs typeface="Arial" panose="020B0604020202020204" pitchFamily="34" charset="0"/>
              </a:endParaRPr>
            </a:p>
          </p:txBody>
        </p:sp>
        <p:sp>
          <p:nvSpPr>
            <p:cNvPr id="29" name="Freeform 28"/>
            <p:cNvSpPr/>
            <p:nvPr/>
          </p:nvSpPr>
          <p:spPr>
            <a:xfrm>
              <a:off x="449115" y="3130774"/>
              <a:ext cx="2670059" cy="2524029"/>
            </a:xfrm>
            <a:custGeom>
              <a:avLst/>
              <a:gdLst>
                <a:gd name="connsiteX0" fmla="*/ 0 w 2670059"/>
                <a:gd name="connsiteY0" fmla="*/ 1262015 h 2524029"/>
                <a:gd name="connsiteX1" fmla="*/ 1335030 w 2670059"/>
                <a:gd name="connsiteY1" fmla="*/ 0 h 2524029"/>
                <a:gd name="connsiteX2" fmla="*/ 2670060 w 2670059"/>
                <a:gd name="connsiteY2" fmla="*/ 1262015 h 2524029"/>
                <a:gd name="connsiteX3" fmla="*/ 1335030 w 2670059"/>
                <a:gd name="connsiteY3" fmla="*/ 2524030 h 2524029"/>
                <a:gd name="connsiteX4" fmla="*/ 0 w 2670059"/>
                <a:gd name="connsiteY4" fmla="*/ 1262015 h 252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059" h="2524029">
                  <a:moveTo>
                    <a:pt x="0" y="1262015"/>
                  </a:moveTo>
                  <a:cubicBezTo>
                    <a:pt x="0" y="565023"/>
                    <a:pt x="597713" y="0"/>
                    <a:pt x="1335030" y="0"/>
                  </a:cubicBezTo>
                  <a:cubicBezTo>
                    <a:pt x="2072347" y="0"/>
                    <a:pt x="2670060" y="565023"/>
                    <a:pt x="2670060" y="1262015"/>
                  </a:cubicBezTo>
                  <a:cubicBezTo>
                    <a:pt x="2670060" y="1959007"/>
                    <a:pt x="2072347" y="2524030"/>
                    <a:pt x="1335030" y="2524030"/>
                  </a:cubicBezTo>
                  <a:cubicBezTo>
                    <a:pt x="597713" y="2524030"/>
                    <a:pt x="0" y="1959007"/>
                    <a:pt x="0" y="1262015"/>
                  </a:cubicBezTo>
                  <a:close/>
                </a:path>
              </a:pathLst>
            </a:custGeom>
            <a:ln>
              <a:solidFill>
                <a:schemeClr val="bg1"/>
              </a:solidFill>
              <a:prstDash val="lgDash"/>
            </a:ln>
          </p:spPr>
          <p:style>
            <a:lnRef idx="2">
              <a:scrgbClr r="0" g="0" b="0"/>
            </a:lnRef>
            <a:fillRef idx="1">
              <a:schemeClr val="accent1">
                <a:shade val="80000"/>
                <a:hueOff val="183747"/>
                <a:satOff val="-2635"/>
                <a:lumOff val="15369"/>
                <a:alphaOff val="0"/>
              </a:schemeClr>
            </a:fillRef>
            <a:effectRef idx="0">
              <a:schemeClr val="accent1">
                <a:shade val="80000"/>
                <a:hueOff val="183747"/>
                <a:satOff val="-2635"/>
                <a:lumOff val="15369"/>
                <a:alphaOff val="0"/>
              </a:schemeClr>
            </a:effectRef>
            <a:fontRef idx="minor">
              <a:schemeClr val="lt1"/>
            </a:fontRef>
          </p:style>
          <p:txBody>
            <a:bodyPr spcFirstLastPara="0" vert="horz" wrap="square" lIns="713681" tIns="326730" rIns="713682" bIns="194211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Part 107 Waivers</a:t>
              </a:r>
              <a:endParaRPr lang="en-US" sz="1400" b="1" kern="1200" dirty="0">
                <a:latin typeface="Arial" panose="020B0604020202020204" pitchFamily="34" charset="0"/>
                <a:cs typeface="Arial" panose="020B0604020202020204" pitchFamily="34" charset="0"/>
              </a:endParaRPr>
            </a:p>
          </p:txBody>
        </p:sp>
        <p:sp>
          <p:nvSpPr>
            <p:cNvPr id="30" name="Freeform 29"/>
            <p:cNvSpPr/>
            <p:nvPr/>
          </p:nvSpPr>
          <p:spPr>
            <a:xfrm>
              <a:off x="837142" y="3826076"/>
              <a:ext cx="1867479" cy="1768033"/>
            </a:xfrm>
            <a:custGeom>
              <a:avLst/>
              <a:gdLst>
                <a:gd name="connsiteX0" fmla="*/ 0 w 1867479"/>
                <a:gd name="connsiteY0" fmla="*/ 884017 h 1768033"/>
                <a:gd name="connsiteX1" fmla="*/ 933740 w 1867479"/>
                <a:gd name="connsiteY1" fmla="*/ 0 h 1768033"/>
                <a:gd name="connsiteX2" fmla="*/ 1867480 w 1867479"/>
                <a:gd name="connsiteY2" fmla="*/ 884017 h 1768033"/>
                <a:gd name="connsiteX3" fmla="*/ 933740 w 1867479"/>
                <a:gd name="connsiteY3" fmla="*/ 1768034 h 1768033"/>
                <a:gd name="connsiteX4" fmla="*/ 0 w 1867479"/>
                <a:gd name="connsiteY4" fmla="*/ 884017 h 176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479" h="1768033">
                  <a:moveTo>
                    <a:pt x="0" y="884017"/>
                  </a:moveTo>
                  <a:cubicBezTo>
                    <a:pt x="0" y="395788"/>
                    <a:pt x="418050" y="0"/>
                    <a:pt x="933740" y="0"/>
                  </a:cubicBezTo>
                  <a:cubicBezTo>
                    <a:pt x="1449430" y="0"/>
                    <a:pt x="1867480" y="395788"/>
                    <a:pt x="1867480" y="884017"/>
                  </a:cubicBezTo>
                  <a:cubicBezTo>
                    <a:pt x="1867480" y="1372246"/>
                    <a:pt x="1449430" y="1768034"/>
                    <a:pt x="933740" y="1768034"/>
                  </a:cubicBezTo>
                  <a:cubicBezTo>
                    <a:pt x="418050" y="1768034"/>
                    <a:pt x="0" y="1372246"/>
                    <a:pt x="0" y="884017"/>
                  </a:cubicBezTo>
                  <a:close/>
                </a:path>
              </a:pathLst>
            </a:custGeom>
          </p:spPr>
          <p:style>
            <a:lnRef idx="2">
              <a:schemeClr val="lt1">
                <a:hueOff val="0"/>
                <a:satOff val="0"/>
                <a:lumOff val="0"/>
                <a:alphaOff val="0"/>
              </a:schemeClr>
            </a:lnRef>
            <a:fillRef idx="1">
              <a:schemeClr val="accent1">
                <a:shade val="80000"/>
                <a:hueOff val="244997"/>
                <a:satOff val="-3514"/>
                <a:lumOff val="20492"/>
                <a:alphaOff val="0"/>
              </a:schemeClr>
            </a:fillRef>
            <a:effectRef idx="0">
              <a:schemeClr val="accent1">
                <a:shade val="80000"/>
                <a:hueOff val="244997"/>
                <a:satOff val="-3514"/>
                <a:lumOff val="20492"/>
                <a:alphaOff val="0"/>
              </a:schemeClr>
            </a:effectRef>
            <a:fontRef idx="minor">
              <a:schemeClr val="lt1"/>
            </a:fontRef>
          </p:style>
          <p:txBody>
            <a:bodyPr spcFirstLastPara="0" vert="horz" wrap="square" lIns="440601" tIns="334796" rIns="440601" bIns="1218813"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Part 107</a:t>
              </a:r>
              <a:endParaRPr lang="en-US" sz="1600" b="1" kern="1200" dirty="0">
                <a:latin typeface="Arial" panose="020B0604020202020204" pitchFamily="34" charset="0"/>
                <a:cs typeface="Arial" panose="020B0604020202020204" pitchFamily="34" charset="0"/>
              </a:endParaRPr>
            </a:p>
          </p:txBody>
        </p:sp>
        <p:sp>
          <p:nvSpPr>
            <p:cNvPr id="31" name="Freeform 30"/>
            <p:cNvSpPr/>
            <p:nvPr/>
          </p:nvSpPr>
          <p:spPr>
            <a:xfrm>
              <a:off x="1062597" y="4474619"/>
              <a:ext cx="1354654" cy="1105551"/>
            </a:xfrm>
            <a:custGeom>
              <a:avLst/>
              <a:gdLst>
                <a:gd name="connsiteX0" fmla="*/ 0 w 1354654"/>
                <a:gd name="connsiteY0" fmla="*/ 552776 h 1105551"/>
                <a:gd name="connsiteX1" fmla="*/ 677327 w 1354654"/>
                <a:gd name="connsiteY1" fmla="*/ 0 h 1105551"/>
                <a:gd name="connsiteX2" fmla="*/ 1354654 w 1354654"/>
                <a:gd name="connsiteY2" fmla="*/ 552776 h 1105551"/>
                <a:gd name="connsiteX3" fmla="*/ 677327 w 1354654"/>
                <a:gd name="connsiteY3" fmla="*/ 1105552 h 1105551"/>
                <a:gd name="connsiteX4" fmla="*/ 0 w 1354654"/>
                <a:gd name="connsiteY4" fmla="*/ 552776 h 110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654" h="1105551">
                  <a:moveTo>
                    <a:pt x="0" y="552776"/>
                  </a:moveTo>
                  <a:cubicBezTo>
                    <a:pt x="0" y="247486"/>
                    <a:pt x="303250" y="0"/>
                    <a:pt x="677327" y="0"/>
                  </a:cubicBezTo>
                  <a:cubicBezTo>
                    <a:pt x="1051404" y="0"/>
                    <a:pt x="1354654" y="247486"/>
                    <a:pt x="1354654" y="552776"/>
                  </a:cubicBezTo>
                  <a:cubicBezTo>
                    <a:pt x="1354654" y="858066"/>
                    <a:pt x="1051404" y="1105552"/>
                    <a:pt x="677327" y="1105552"/>
                  </a:cubicBezTo>
                  <a:cubicBezTo>
                    <a:pt x="303250" y="1105552"/>
                    <a:pt x="0" y="858066"/>
                    <a:pt x="0" y="552776"/>
                  </a:cubicBezTo>
                  <a:close/>
                </a:path>
              </a:pathLst>
            </a:custGeom>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spcFirstLastPara="0" vert="horz" wrap="square" lIns="297953" tIns="375956" rIns="297952" bIns="375956"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Arial" panose="020B0604020202020204" pitchFamily="34" charset="0"/>
                  <a:cs typeface="Arial" panose="020B0604020202020204" pitchFamily="34" charset="0"/>
                </a:rPr>
                <a:t>Section 333</a:t>
              </a:r>
              <a:endParaRPr lang="en-US" sz="1400" b="1" kern="1200" dirty="0">
                <a:solidFill>
                  <a:schemeClr val="bg1"/>
                </a:solidFill>
                <a:latin typeface="Arial" panose="020B0604020202020204" pitchFamily="34" charset="0"/>
                <a:cs typeface="Arial" panose="020B0604020202020204" pitchFamily="34" charset="0"/>
              </a:endParaRPr>
            </a:p>
          </p:txBody>
        </p:sp>
      </p:grpSp>
      <p:sp>
        <p:nvSpPr>
          <p:cNvPr id="12" name="TextBox 11"/>
          <p:cNvSpPr txBox="1"/>
          <p:nvPr/>
        </p:nvSpPr>
        <p:spPr bwMode="auto">
          <a:xfrm>
            <a:off x="4847009" y="4731603"/>
            <a:ext cx="4223835" cy="830997"/>
          </a:xfrm>
          <a:prstGeom prst="rect">
            <a:avLst/>
          </a:prstGeom>
          <a:noFill/>
          <a:ln w="19050">
            <a:solidFill>
              <a:schemeClr val="tx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Case-by-case exemptions granted to existing regulations</a:t>
            </a:r>
          </a:p>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Enabled non-recreational UAS operations before Part 107 finalized</a:t>
            </a:r>
          </a:p>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sym typeface="Wingdings" panose="05000000000000000000" pitchFamily="2" charset="2"/>
              </a:rPr>
              <a:t>Safety achieved with operating conditions and limitations</a:t>
            </a:r>
            <a:endParaRPr lang="en-US" sz="1200"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bwMode="auto">
          <a:xfrm>
            <a:off x="4847008" y="4135193"/>
            <a:ext cx="4223833" cy="461665"/>
          </a:xfrm>
          <a:prstGeom prst="rect">
            <a:avLst/>
          </a:prstGeom>
          <a:noFill/>
          <a:ln w="19050">
            <a:solidFill>
              <a:schemeClr val="accent1">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sym typeface="Wingdings" panose="05000000000000000000" pitchFamily="2" charset="2"/>
              </a:rPr>
              <a:t>Regulatory framework for routine sUAS operations</a:t>
            </a:r>
          </a:p>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Safety achieved through VLOS and operating limitations</a:t>
            </a:r>
          </a:p>
        </p:txBody>
      </p:sp>
      <p:sp>
        <p:nvSpPr>
          <p:cNvPr id="14" name="TextBox 13"/>
          <p:cNvSpPr txBox="1"/>
          <p:nvPr/>
        </p:nvSpPr>
        <p:spPr bwMode="auto">
          <a:xfrm>
            <a:off x="4844658" y="2895600"/>
            <a:ext cx="4223834" cy="461665"/>
          </a:xfrm>
          <a:prstGeom prst="rect">
            <a:avLst/>
          </a:prstGeom>
          <a:noFill/>
          <a:ln w="19050">
            <a:solidFill>
              <a:schemeClr val="tx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sym typeface="Wingdings" panose="05000000000000000000" pitchFamily="2" charset="2"/>
              </a:rPr>
              <a:t>Expand part 107 to incorporate standards for flight over non-participating people - </a:t>
            </a:r>
          </a:p>
        </p:txBody>
      </p:sp>
      <p:sp>
        <p:nvSpPr>
          <p:cNvPr id="15" name="TextBox 14"/>
          <p:cNvSpPr txBox="1"/>
          <p:nvPr/>
        </p:nvSpPr>
        <p:spPr bwMode="auto">
          <a:xfrm>
            <a:off x="4844661" y="2286000"/>
            <a:ext cx="4223833" cy="461665"/>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sym typeface="Wingdings" panose="05000000000000000000" pitchFamily="2" charset="2"/>
              </a:rPr>
              <a:t>Expand part 107 to facilitate low altitude operations through Airworthiness certification</a:t>
            </a:r>
          </a:p>
        </p:txBody>
      </p:sp>
      <p:sp>
        <p:nvSpPr>
          <p:cNvPr id="26" name="TextBox 25"/>
          <p:cNvSpPr txBox="1"/>
          <p:nvPr/>
        </p:nvSpPr>
        <p:spPr bwMode="auto">
          <a:xfrm>
            <a:off x="4844659" y="1447800"/>
            <a:ext cx="4223835" cy="646331"/>
          </a:xfrm>
          <a:prstGeom prst="rect">
            <a:avLst/>
          </a:prstGeom>
          <a:noFill/>
          <a:ln w="1905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sym typeface="Wingdings" panose="05000000000000000000" pitchFamily="2" charset="2"/>
              </a:rPr>
              <a:t>Interaction with ATC</a:t>
            </a:r>
          </a:p>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sym typeface="Wingdings" panose="05000000000000000000" pitchFamily="2" charset="2"/>
              </a:rPr>
              <a:t>Safety achieved via compliance to conventional aircraft  operating principles</a:t>
            </a:r>
          </a:p>
        </p:txBody>
      </p:sp>
      <p:cxnSp>
        <p:nvCxnSpPr>
          <p:cNvPr id="11" name="Straight Arrow Connector 10"/>
          <p:cNvCxnSpPr/>
          <p:nvPr/>
        </p:nvCxnSpPr>
        <p:spPr bwMode="auto">
          <a:xfrm>
            <a:off x="3229936" y="1752600"/>
            <a:ext cx="1614722" cy="0"/>
          </a:xfrm>
          <a:prstGeom prst="straightConnector1">
            <a:avLst/>
          </a:prstGeom>
          <a:noFill/>
          <a:ln w="28575" cap="flat" cmpd="sng" algn="ctr">
            <a:solidFill>
              <a:schemeClr val="tx2">
                <a:lumMod val="5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3045709" y="2514600"/>
            <a:ext cx="1816939" cy="2"/>
          </a:xfrm>
          <a:prstGeom prst="straightConnector1">
            <a:avLst/>
          </a:prstGeom>
          <a:noFill/>
          <a:ln w="28575" cap="flat" cmpd="sng" algn="ctr">
            <a:solidFill>
              <a:schemeClr val="tx2">
                <a:lumMod val="5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2770701" y="3124200"/>
            <a:ext cx="2092721" cy="0"/>
          </a:xfrm>
          <a:prstGeom prst="straightConnector1">
            <a:avLst/>
          </a:prstGeom>
          <a:noFill/>
          <a:ln w="28575" cap="flat" cmpd="sng" algn="ctr">
            <a:solidFill>
              <a:schemeClr val="tx2">
                <a:lumMod val="5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2286000" y="4338936"/>
            <a:ext cx="2573725" cy="4869"/>
          </a:xfrm>
          <a:prstGeom prst="straightConnector1">
            <a:avLst/>
          </a:prstGeom>
          <a:noFill/>
          <a:ln w="28575" cap="flat" cmpd="sng" algn="ctr">
            <a:solidFill>
              <a:schemeClr val="tx2">
                <a:lumMod val="5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2133600" y="5105400"/>
            <a:ext cx="2714071" cy="19858"/>
          </a:xfrm>
          <a:prstGeom prst="straightConnector1">
            <a:avLst/>
          </a:prstGeom>
          <a:noFill/>
          <a:ln w="28575" cap="flat" cmpd="sng" algn="ctr">
            <a:solidFill>
              <a:schemeClr val="tx2">
                <a:lumMod val="5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bwMode="auto">
          <a:xfrm>
            <a:off x="4844661" y="3505200"/>
            <a:ext cx="4223833" cy="461665"/>
          </a:xfrm>
          <a:prstGeom prst="rect">
            <a:avLst/>
          </a:prstGeom>
          <a:noFill/>
          <a:ln w="19050">
            <a:solidFill>
              <a:schemeClr val="accent1">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Case-by-case Permission for use cases that inform future regulatory expansion</a:t>
            </a:r>
          </a:p>
        </p:txBody>
      </p:sp>
      <p:cxnSp>
        <p:nvCxnSpPr>
          <p:cNvPr id="25" name="Straight Arrow Connector 24"/>
          <p:cNvCxnSpPr>
            <a:endCxn id="17" idx="1"/>
          </p:cNvCxnSpPr>
          <p:nvPr/>
        </p:nvCxnSpPr>
        <p:spPr bwMode="auto">
          <a:xfrm>
            <a:off x="2517043" y="3733800"/>
            <a:ext cx="2327618" cy="2233"/>
          </a:xfrm>
          <a:prstGeom prst="straightConnector1">
            <a:avLst/>
          </a:prstGeom>
          <a:noFill/>
          <a:ln w="28575" cap="flat" cmpd="sng" algn="ctr">
            <a:solidFill>
              <a:schemeClr val="tx2">
                <a:lumMod val="5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itle 1"/>
          <p:cNvSpPr>
            <a:spLocks noGrp="1"/>
          </p:cNvSpPr>
          <p:nvPr>
            <p:ph type="title"/>
          </p:nvPr>
        </p:nvSpPr>
        <p:spPr>
          <a:xfrm>
            <a:off x="201463" y="304800"/>
            <a:ext cx="8942537" cy="609600"/>
          </a:xfrm>
        </p:spPr>
        <p:txBody>
          <a:bodyPr>
            <a:noAutofit/>
          </a:bodyPr>
          <a:lstStyle/>
          <a:p>
            <a:pPr algn="l" eaLnBrk="0" fontAlgn="base" hangingPunct="0">
              <a:spcAft>
                <a:spcPct val="0"/>
              </a:spcAft>
            </a:pPr>
            <a:r>
              <a:rPr lang="en-US" sz="3100" b="1" dirty="0" smtClean="0">
                <a:solidFill>
                  <a:srgbClr val="002060"/>
                </a:solidFill>
              </a:rPr>
              <a:t>Incremental Expansion of the Regulatory Framework</a:t>
            </a:r>
            <a:endParaRPr lang="en-US" sz="3100" b="1" dirty="0">
              <a:solidFill>
                <a:srgbClr val="002060"/>
              </a:solidFill>
            </a:endParaRPr>
          </a:p>
        </p:txBody>
      </p:sp>
      <p:sp>
        <p:nvSpPr>
          <p:cNvPr id="23" name="Rectangle 22"/>
          <p:cNvSpPr/>
          <p:nvPr/>
        </p:nvSpPr>
        <p:spPr>
          <a:xfrm>
            <a:off x="531899" y="4687881"/>
            <a:ext cx="998991" cy="707886"/>
          </a:xfrm>
          <a:prstGeom prst="rect">
            <a:avLst/>
          </a:prstGeom>
        </p:spPr>
        <p:txBody>
          <a:bodyPr wrap="square">
            <a:spAutoFit/>
          </a:bodyPr>
          <a:lstStyle/>
          <a:p>
            <a:pPr lvl="1"/>
            <a:r>
              <a:rPr lang="en-US" sz="4000" b="1" dirty="0">
                <a:solidFill>
                  <a:srgbClr val="00B050"/>
                </a:solidFill>
                <a:sym typeface="Wingdings" panose="05000000000000000000" pitchFamily="2" charset="2"/>
              </a:rPr>
              <a:t></a:t>
            </a:r>
            <a:endParaRPr lang="en-US" sz="4000" b="1" dirty="0">
              <a:solidFill>
                <a:srgbClr val="00B050"/>
              </a:solidFill>
            </a:endParaRPr>
          </a:p>
        </p:txBody>
      </p:sp>
      <p:sp>
        <p:nvSpPr>
          <p:cNvPr id="24" name="Rectangle 23"/>
          <p:cNvSpPr/>
          <p:nvPr/>
        </p:nvSpPr>
        <p:spPr>
          <a:xfrm>
            <a:off x="356619" y="4122859"/>
            <a:ext cx="998991" cy="707886"/>
          </a:xfrm>
          <a:prstGeom prst="rect">
            <a:avLst/>
          </a:prstGeom>
        </p:spPr>
        <p:txBody>
          <a:bodyPr wrap="square">
            <a:spAutoFit/>
          </a:bodyPr>
          <a:lstStyle/>
          <a:p>
            <a:pPr lvl="1"/>
            <a:r>
              <a:rPr lang="en-US" sz="4000" b="1" dirty="0">
                <a:solidFill>
                  <a:srgbClr val="00B050"/>
                </a:solidFill>
                <a:sym typeface="Wingdings" panose="05000000000000000000" pitchFamily="2" charset="2"/>
              </a:rPr>
              <a:t></a:t>
            </a:r>
            <a:endParaRPr lang="en-US" sz="4000" b="1" dirty="0">
              <a:solidFill>
                <a:srgbClr val="00B050"/>
              </a:solidFill>
            </a:endParaRPr>
          </a:p>
        </p:txBody>
      </p:sp>
    </p:spTree>
    <p:extLst>
      <p:ext uri="{BB962C8B-B14F-4D97-AF65-F5344CB8AC3E}">
        <p14:creationId xmlns:p14="http://schemas.microsoft.com/office/powerpoint/2010/main" val="319604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67962</TotalTime>
  <Words>3910</Words>
  <Application>Microsoft Office PowerPoint</Application>
  <PresentationFormat>On-screen Show (4:3)</PresentationFormat>
  <Paragraphs>562</Paragraphs>
  <Slides>45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Courier New</vt:lpstr>
      <vt:lpstr>Kozuka Gothic Pro M</vt:lpstr>
      <vt:lpstr>Symbol</vt:lpstr>
      <vt:lpstr>Times New Roman</vt:lpstr>
      <vt:lpstr>Wingdings</vt:lpstr>
      <vt:lpstr>Theme1</vt:lpstr>
      <vt:lpstr>FAA Overview of UAS Integration Planning  Strategies and Approaches </vt:lpstr>
      <vt:lpstr>Overview</vt:lpstr>
      <vt:lpstr>The Goal</vt:lpstr>
      <vt:lpstr>The Challenge</vt:lpstr>
      <vt:lpstr>The New Paradigm</vt:lpstr>
      <vt:lpstr>The Path to Full Integration</vt:lpstr>
      <vt:lpstr>Developing the UAS Integration Strategy</vt:lpstr>
      <vt:lpstr>Aligning Strategic Priorities with IP Goals</vt:lpstr>
      <vt:lpstr>Incremental Expansion of the Regulatory Framework</vt:lpstr>
      <vt:lpstr>Developing the Research Strategy in Parallel </vt:lpstr>
      <vt:lpstr>Features of the FAA UAS Research Plan</vt:lpstr>
      <vt:lpstr>The Functional Impact of UAS Research</vt:lpstr>
      <vt:lpstr>How Research Supports UAS Rulemaking</vt:lpstr>
      <vt:lpstr>Driving Toward Performance-based Regulations</vt:lpstr>
      <vt:lpstr>UAS Research Collaboration &amp; Partnerships</vt:lpstr>
      <vt:lpstr>PowerPoint Presentation</vt:lpstr>
      <vt:lpstr>PowerPoint Presentation</vt:lpstr>
      <vt:lpstr>Building the FAA’s Infrastructure and Technology Platform</vt:lpstr>
      <vt:lpstr>Confronting the Innovation Challenge</vt:lpstr>
      <vt:lpstr>Necessity of Innovation</vt:lpstr>
      <vt:lpstr>Online UAS Registration</vt:lpstr>
      <vt:lpstr>Building Blocks to Innovation</vt:lpstr>
      <vt:lpstr>Building Blocks to Innovation, cont.</vt:lpstr>
      <vt:lpstr>Working with Industry</vt:lpstr>
      <vt:lpstr>Partnering with three U.S. companies to research UAS operations beyond the scope of the small UAS rule (part 107)</vt:lpstr>
      <vt:lpstr>Stakeholder Engagement</vt:lpstr>
      <vt:lpstr>Rulemaking</vt:lpstr>
      <vt:lpstr>Working with Industry and the Public</vt:lpstr>
      <vt:lpstr>Aviation Rulemaking Committees (ARC)</vt:lpstr>
      <vt:lpstr>Regulatory Actions – Today and the Future</vt:lpstr>
      <vt:lpstr>UAS Operations</vt:lpstr>
      <vt:lpstr>International Collaboration</vt:lpstr>
      <vt:lpstr>PowerPoint Presentation</vt:lpstr>
      <vt:lpstr>PowerPoint Presentation</vt:lpstr>
      <vt:lpstr>PowerPoint Presentation</vt:lpstr>
      <vt:lpstr>The Big Picture: Collaboration is key!</vt:lpstr>
      <vt:lpstr>Non-Regulatory Mechanisms that Advance UAS Integration</vt:lpstr>
      <vt:lpstr>The Challenge</vt:lpstr>
      <vt:lpstr>The Need for Effective Communication</vt:lpstr>
      <vt:lpstr>FAA UAS Website – Regulator Transparency </vt:lpstr>
      <vt:lpstr>FAA Trade Show Presence</vt:lpstr>
      <vt:lpstr>Annual FAA UAS Symposium</vt:lpstr>
      <vt:lpstr>Technical Support and Education</vt:lpstr>
      <vt:lpstr>Other Stakeholder Outreach</vt:lpstr>
      <vt:lpstr>Lessons Learned    </vt:lpstr>
    </vt:vector>
  </TitlesOfParts>
  <Company>FAA/AVS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Alvin Brunner (FAA);Mark Foisy (FAA)</dc:creator>
  <cp:lastModifiedBy>Stacey, Tricia (FAA)</cp:lastModifiedBy>
  <cp:revision>653</cp:revision>
  <cp:lastPrinted>2017-09-29T15:15:07Z</cp:lastPrinted>
  <dcterms:created xsi:type="dcterms:W3CDTF">2014-01-10T13:44:09Z</dcterms:created>
  <dcterms:modified xsi:type="dcterms:W3CDTF">2017-11-06T18:48:00Z</dcterms:modified>
</cp:coreProperties>
</file>